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26" r:id="rId2"/>
    <p:sldId id="372" r:id="rId3"/>
    <p:sldId id="363" r:id="rId4"/>
    <p:sldId id="368" r:id="rId5"/>
    <p:sldId id="371" r:id="rId6"/>
    <p:sldId id="350" r:id="rId7"/>
    <p:sldId id="374" r:id="rId8"/>
    <p:sldId id="373" r:id="rId9"/>
    <p:sldId id="353" r:id="rId10"/>
    <p:sldId id="354" r:id="rId11"/>
    <p:sldId id="376" r:id="rId12"/>
    <p:sldId id="355" r:id="rId13"/>
    <p:sldId id="356" r:id="rId14"/>
    <p:sldId id="377" r:id="rId15"/>
    <p:sldId id="358" r:id="rId16"/>
    <p:sldId id="359" r:id="rId17"/>
    <p:sldId id="378" r:id="rId18"/>
  </p:sldIdLst>
  <p:sldSz cx="9906000" cy="6858000" type="A4"/>
  <p:notesSz cx="6735763" cy="9866313"/>
  <p:defaultTex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336550" indent="12065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673100" indent="2413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009650" indent="36195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346200" indent="4826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06D"/>
    <a:srgbClr val="E2008C"/>
    <a:srgbClr val="1A4094"/>
    <a:srgbClr val="254C96"/>
    <a:srgbClr val="B8C472"/>
    <a:srgbClr val="3D5F8A"/>
    <a:srgbClr val="FFFFCC"/>
    <a:srgbClr val="4F7BB1"/>
    <a:srgbClr val="E3681D"/>
    <a:srgbClr val="5F93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000" autoAdjust="0"/>
  </p:normalViewPr>
  <p:slideViewPr>
    <p:cSldViewPr>
      <p:cViewPr varScale="1">
        <p:scale>
          <a:sx n="100" d="100"/>
          <a:sy n="100" d="100"/>
        </p:scale>
        <p:origin x="-174" y="12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44" y="-72"/>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2919031" cy="492780"/>
          </a:xfrm>
          <a:prstGeom prst="rect">
            <a:avLst/>
          </a:prstGeom>
          <a:noFill/>
          <a:ln w="9525">
            <a:noFill/>
            <a:miter lim="800000"/>
            <a:headEnd/>
            <a:tailEnd/>
          </a:ln>
        </p:spPr>
        <p:txBody>
          <a:bodyPr vert="horz" wrap="square" lIns="91504" tIns="45752" rIns="91504" bIns="45752" numCol="1" anchor="t" anchorCtr="0" compatLnSpc="1">
            <a:prstTxWarp prst="textNoShape">
              <a:avLst/>
            </a:prstTxWarp>
          </a:bodyPr>
          <a:lstStyle>
            <a:lvl1pPr eaLnBrk="0" hangingPunct="0">
              <a:defRPr sz="700">
                <a:latin typeface="Arial" pitchFamily="34" charset="0"/>
                <a:ea typeface="ＭＳ Ｐゴシック" pitchFamily="80" charset="-128"/>
                <a:cs typeface="Arial" pitchFamily="34" charset="0"/>
              </a:defRPr>
            </a:lvl1pPr>
          </a:lstStyle>
          <a:p>
            <a:pPr>
              <a:defRPr/>
            </a:pPr>
            <a:r>
              <a:rPr lang="en-US" dirty="0" smtClean="0"/>
              <a:t>ARS BRETAGNE – 13 </a:t>
            </a:r>
            <a:r>
              <a:rPr lang="en-US" dirty="0" err="1" smtClean="0"/>
              <a:t>novembre</a:t>
            </a:r>
            <a:r>
              <a:rPr lang="en-US" dirty="0" smtClean="0"/>
              <a:t> 2013</a:t>
            </a:r>
            <a:endParaRPr lang="en-US" dirty="0"/>
          </a:p>
        </p:txBody>
      </p:sp>
      <p:sp>
        <p:nvSpPr>
          <p:cNvPr id="11267" name="Rectangle 3"/>
          <p:cNvSpPr>
            <a:spLocks noGrp="1" noChangeArrowheads="1"/>
          </p:cNvSpPr>
          <p:nvPr>
            <p:ph type="dt" sz="quarter" idx="1"/>
          </p:nvPr>
        </p:nvSpPr>
        <p:spPr bwMode="auto">
          <a:xfrm>
            <a:off x="3816732" y="0"/>
            <a:ext cx="2919031" cy="492780"/>
          </a:xfrm>
          <a:prstGeom prst="rect">
            <a:avLst/>
          </a:prstGeom>
          <a:noFill/>
          <a:ln w="9525">
            <a:noFill/>
            <a:miter lim="800000"/>
            <a:headEnd/>
            <a:tailEnd/>
          </a:ln>
        </p:spPr>
        <p:txBody>
          <a:bodyPr vert="horz" wrap="square" lIns="91504" tIns="45752" rIns="91504" bIns="45752" numCol="1" anchor="t" anchorCtr="0" compatLnSpc="1">
            <a:prstTxWarp prst="textNoShape">
              <a:avLst/>
            </a:prstTxWarp>
          </a:bodyPr>
          <a:lstStyle>
            <a:lvl1pPr algn="r" eaLnBrk="0" hangingPunct="0">
              <a:defRPr sz="800">
                <a:latin typeface="Arial" pitchFamily="34" charset="0"/>
                <a:ea typeface="ＭＳ Ｐゴシック" pitchFamily="80" charset="-128"/>
                <a:cs typeface="Arial" pitchFamily="34" charset="0"/>
              </a:defRPr>
            </a:lvl1pPr>
          </a:lstStyle>
          <a:p>
            <a:pPr>
              <a:defRPr/>
            </a:pPr>
            <a:r>
              <a:rPr lang="en-US" dirty="0" err="1" smtClean="0"/>
              <a:t>Programme</a:t>
            </a:r>
            <a:r>
              <a:rPr lang="en-US" dirty="0" smtClean="0"/>
              <a:t> national pour la </a:t>
            </a:r>
            <a:r>
              <a:rPr lang="en-US" dirty="0" err="1" smtClean="0"/>
              <a:t>sécurité</a:t>
            </a:r>
            <a:r>
              <a:rPr lang="en-US" dirty="0" smtClean="0"/>
              <a:t> des patients</a:t>
            </a:r>
          </a:p>
          <a:p>
            <a:pPr>
              <a:defRPr/>
            </a:pPr>
            <a:r>
              <a:rPr lang="en-US" dirty="0" smtClean="0"/>
              <a:t>Michèle PERRIN- DGOS</a:t>
            </a:r>
            <a:endParaRPr lang="en-US" dirty="0">
              <a:cs typeface="+mn-cs"/>
            </a:endParaRPr>
          </a:p>
        </p:txBody>
      </p:sp>
      <p:sp>
        <p:nvSpPr>
          <p:cNvPr id="11268" name="Rectangle 4"/>
          <p:cNvSpPr>
            <a:spLocks noGrp="1" noChangeArrowheads="1"/>
          </p:cNvSpPr>
          <p:nvPr>
            <p:ph type="ftr" sz="quarter" idx="2"/>
          </p:nvPr>
        </p:nvSpPr>
        <p:spPr bwMode="auto">
          <a:xfrm>
            <a:off x="1" y="9373533"/>
            <a:ext cx="2919031" cy="492780"/>
          </a:xfrm>
          <a:prstGeom prst="rect">
            <a:avLst/>
          </a:prstGeom>
          <a:noFill/>
          <a:ln w="9525">
            <a:noFill/>
            <a:miter lim="800000"/>
            <a:headEnd/>
            <a:tailEnd/>
          </a:ln>
        </p:spPr>
        <p:txBody>
          <a:bodyPr vert="horz" wrap="square" lIns="91504" tIns="45752" rIns="91504" bIns="45752" numCol="1" anchor="b" anchorCtr="0" compatLnSpc="1">
            <a:prstTxWarp prst="textNoShape">
              <a:avLst/>
            </a:prstTxWarp>
          </a:bodyPr>
          <a:lstStyle>
            <a:lvl1pPr eaLnBrk="0" hangingPunct="0">
              <a:defRPr sz="1100">
                <a:latin typeface="Times New Roman" pitchFamily="18" charset="0"/>
                <a:ea typeface="ＭＳ Ｐゴシック" pitchFamily="80" charset="-128"/>
                <a:cs typeface="+mn-cs"/>
              </a:defRPr>
            </a:lvl1pPr>
          </a:lstStyle>
          <a:p>
            <a:pPr>
              <a:defRPr/>
            </a:pPr>
            <a:endParaRPr lang="en-US"/>
          </a:p>
        </p:txBody>
      </p:sp>
      <p:sp>
        <p:nvSpPr>
          <p:cNvPr id="11269" name="Rectangle 5"/>
          <p:cNvSpPr>
            <a:spLocks noGrp="1" noChangeArrowheads="1"/>
          </p:cNvSpPr>
          <p:nvPr>
            <p:ph type="sldNum" sz="quarter" idx="3"/>
          </p:nvPr>
        </p:nvSpPr>
        <p:spPr bwMode="auto">
          <a:xfrm>
            <a:off x="3816732" y="9373533"/>
            <a:ext cx="2919031" cy="492780"/>
          </a:xfrm>
          <a:prstGeom prst="rect">
            <a:avLst/>
          </a:prstGeom>
          <a:noFill/>
          <a:ln w="9525">
            <a:noFill/>
            <a:miter lim="800000"/>
            <a:headEnd/>
            <a:tailEnd/>
          </a:ln>
        </p:spPr>
        <p:txBody>
          <a:bodyPr vert="horz" wrap="square" lIns="91504" tIns="45752" rIns="91504" bIns="45752" numCol="1" anchor="b" anchorCtr="0" compatLnSpc="1">
            <a:prstTxWarp prst="textNoShape">
              <a:avLst/>
            </a:prstTxWarp>
          </a:bodyPr>
          <a:lstStyle>
            <a:lvl1pPr algn="r" eaLnBrk="0" hangingPunct="0">
              <a:defRPr sz="1100">
                <a:latin typeface="Times New Roman" pitchFamily="18" charset="0"/>
                <a:ea typeface="ＭＳ Ｐゴシック" pitchFamily="80" charset="-128"/>
                <a:cs typeface="+mn-cs"/>
              </a:defRPr>
            </a:lvl1pPr>
          </a:lstStyle>
          <a:p>
            <a:pPr>
              <a:defRPr/>
            </a:pPr>
            <a:fld id="{DA15E6C0-069D-4ED5-A97A-AE5EF9AC7844}" type="slidenum">
              <a:rPr lang="en-US"/>
              <a:pPr>
                <a:defRPr/>
              </a:pPr>
              <a:t>‹N°›</a:t>
            </a:fld>
            <a:endParaRPr lang="en-US" dirty="0"/>
          </a:p>
        </p:txBody>
      </p:sp>
    </p:spTree>
    <p:extLst>
      <p:ext uri="{BB962C8B-B14F-4D97-AF65-F5344CB8AC3E}">
        <p14:creationId xmlns:p14="http://schemas.microsoft.com/office/powerpoint/2010/main" val="1474469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19031" cy="492780"/>
          </a:xfrm>
          <a:prstGeom prst="rect">
            <a:avLst/>
          </a:prstGeom>
          <a:noFill/>
          <a:ln w="9525">
            <a:noFill/>
            <a:miter lim="800000"/>
            <a:headEnd/>
            <a:tailEnd/>
          </a:ln>
        </p:spPr>
        <p:txBody>
          <a:bodyPr vert="horz" wrap="square" lIns="91504" tIns="45752" rIns="91504" bIns="45752" numCol="1" anchor="t" anchorCtr="0" compatLnSpc="1">
            <a:prstTxWarp prst="textNoShape">
              <a:avLst/>
            </a:prstTxWarp>
          </a:bodyPr>
          <a:lstStyle>
            <a:lvl1pPr eaLnBrk="0" hangingPunct="0">
              <a:defRPr sz="1100">
                <a:ea typeface="ＭＳ Ｐゴシック" pitchFamily="80" charset="-128"/>
                <a:cs typeface="+mn-cs"/>
              </a:defRPr>
            </a:lvl1pPr>
          </a:lstStyle>
          <a:p>
            <a:pPr>
              <a:defRPr/>
            </a:pPr>
            <a:endParaRPr lang="fr-FR"/>
          </a:p>
        </p:txBody>
      </p:sp>
      <p:sp>
        <p:nvSpPr>
          <p:cNvPr id="5123" name="Rectangle 3"/>
          <p:cNvSpPr>
            <a:spLocks noGrp="1" noChangeArrowheads="1"/>
          </p:cNvSpPr>
          <p:nvPr>
            <p:ph type="dt" idx="1"/>
          </p:nvPr>
        </p:nvSpPr>
        <p:spPr bwMode="auto">
          <a:xfrm>
            <a:off x="3816732" y="0"/>
            <a:ext cx="2919031" cy="492780"/>
          </a:xfrm>
          <a:prstGeom prst="rect">
            <a:avLst/>
          </a:prstGeom>
          <a:noFill/>
          <a:ln w="9525">
            <a:noFill/>
            <a:miter lim="800000"/>
            <a:headEnd/>
            <a:tailEnd/>
          </a:ln>
        </p:spPr>
        <p:txBody>
          <a:bodyPr vert="horz" wrap="square" lIns="91504" tIns="45752" rIns="91504" bIns="45752" numCol="1" anchor="t" anchorCtr="0" compatLnSpc="1">
            <a:prstTxWarp prst="textNoShape">
              <a:avLst/>
            </a:prstTxWarp>
          </a:bodyPr>
          <a:lstStyle>
            <a:lvl1pPr algn="r" eaLnBrk="0" hangingPunct="0">
              <a:defRPr sz="1100">
                <a:ea typeface="ＭＳ Ｐゴシック" pitchFamily="80" charset="-128"/>
                <a:cs typeface="+mn-cs"/>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696913" y="741363"/>
            <a:ext cx="5341937" cy="3698875"/>
          </a:xfrm>
          <a:prstGeom prst="rect">
            <a:avLst/>
          </a:prstGeom>
          <a:noFill/>
          <a:ln w="9525">
            <a:solidFill>
              <a:srgbClr val="000000"/>
            </a:solidFill>
            <a:miter lim="800000"/>
            <a:headEnd/>
            <a:tailEnd/>
          </a:ln>
        </p:spPr>
      </p:sp>
      <p:sp>
        <p:nvSpPr>
          <p:cNvPr id="5126" name="Rectangle 6"/>
          <p:cNvSpPr>
            <a:spLocks noGrp="1" noChangeArrowheads="1"/>
          </p:cNvSpPr>
          <p:nvPr>
            <p:ph type="ftr" sz="quarter" idx="4"/>
          </p:nvPr>
        </p:nvSpPr>
        <p:spPr bwMode="auto">
          <a:xfrm>
            <a:off x="1" y="9373533"/>
            <a:ext cx="2919031" cy="492780"/>
          </a:xfrm>
          <a:prstGeom prst="rect">
            <a:avLst/>
          </a:prstGeom>
          <a:noFill/>
          <a:ln w="9525">
            <a:noFill/>
            <a:miter lim="800000"/>
            <a:headEnd/>
            <a:tailEnd/>
          </a:ln>
        </p:spPr>
        <p:txBody>
          <a:bodyPr vert="horz" wrap="square" lIns="91504" tIns="45752" rIns="91504" bIns="45752" numCol="1" anchor="b" anchorCtr="0" compatLnSpc="1">
            <a:prstTxWarp prst="textNoShape">
              <a:avLst/>
            </a:prstTxWarp>
          </a:bodyPr>
          <a:lstStyle>
            <a:lvl1pPr eaLnBrk="0" hangingPunct="0">
              <a:defRPr sz="1100">
                <a:ea typeface="ＭＳ Ｐゴシック" pitchFamily="80" charset="-128"/>
                <a:cs typeface="+mn-cs"/>
              </a:defRPr>
            </a:lvl1pPr>
          </a:lstStyle>
          <a:p>
            <a:pPr>
              <a:defRPr/>
            </a:pPr>
            <a:endParaRPr lang="fr-FR"/>
          </a:p>
        </p:txBody>
      </p:sp>
      <p:sp>
        <p:nvSpPr>
          <p:cNvPr id="5127" name="Rectangle 7"/>
          <p:cNvSpPr>
            <a:spLocks noGrp="1" noChangeArrowheads="1"/>
          </p:cNvSpPr>
          <p:nvPr>
            <p:ph type="sldNum" sz="quarter" idx="5"/>
          </p:nvPr>
        </p:nvSpPr>
        <p:spPr bwMode="auto">
          <a:xfrm>
            <a:off x="3816732" y="9373533"/>
            <a:ext cx="2919031" cy="492780"/>
          </a:xfrm>
          <a:prstGeom prst="rect">
            <a:avLst/>
          </a:prstGeom>
          <a:noFill/>
          <a:ln w="9525">
            <a:noFill/>
            <a:miter lim="800000"/>
            <a:headEnd/>
            <a:tailEnd/>
          </a:ln>
        </p:spPr>
        <p:txBody>
          <a:bodyPr vert="horz" wrap="square" lIns="91504" tIns="45752" rIns="91504" bIns="45752" numCol="1" anchor="b" anchorCtr="0" compatLnSpc="1">
            <a:prstTxWarp prst="textNoShape">
              <a:avLst/>
            </a:prstTxWarp>
          </a:bodyPr>
          <a:lstStyle>
            <a:lvl1pPr algn="r" eaLnBrk="0" hangingPunct="0">
              <a:defRPr sz="1100">
                <a:ea typeface="ＭＳ Ｐゴシック" pitchFamily="80" charset="-128"/>
                <a:cs typeface="+mn-cs"/>
              </a:defRPr>
            </a:lvl1pPr>
          </a:lstStyle>
          <a:p>
            <a:pPr>
              <a:defRPr/>
            </a:pPr>
            <a:fld id="{23124DA3-1B61-4FFA-89CB-070C5D3114B2}" type="slidenum">
              <a:rPr lang="fr-FR"/>
              <a:pPr>
                <a:defRPr/>
              </a:pPr>
              <a:t>‹N°›</a:t>
            </a:fld>
            <a:endParaRPr lang="fr-FR" dirty="0"/>
          </a:p>
        </p:txBody>
      </p:sp>
    </p:spTree>
    <p:extLst>
      <p:ext uri="{BB962C8B-B14F-4D97-AF65-F5344CB8AC3E}">
        <p14:creationId xmlns:p14="http://schemas.microsoft.com/office/powerpoint/2010/main" val="2319395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36550" indent="12065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73100" indent="2413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09650" indent="36195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46200" indent="482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683639" algn="l" defTabSz="673456" rtl="0" eaLnBrk="1" latinLnBrk="0" hangingPunct="1">
      <a:defRPr sz="900" kern="1200">
        <a:solidFill>
          <a:schemeClr val="tx1"/>
        </a:solidFill>
        <a:latin typeface="+mn-lt"/>
        <a:ea typeface="+mn-ea"/>
        <a:cs typeface="+mn-cs"/>
      </a:defRPr>
    </a:lvl6pPr>
    <a:lvl7pPr marL="2020367" algn="l" defTabSz="673456" rtl="0" eaLnBrk="1" latinLnBrk="0" hangingPunct="1">
      <a:defRPr sz="900" kern="1200">
        <a:solidFill>
          <a:schemeClr val="tx1"/>
        </a:solidFill>
        <a:latin typeface="+mn-lt"/>
        <a:ea typeface="+mn-ea"/>
        <a:cs typeface="+mn-cs"/>
      </a:defRPr>
    </a:lvl7pPr>
    <a:lvl8pPr marL="2357095" algn="l" defTabSz="673456" rtl="0" eaLnBrk="1" latinLnBrk="0" hangingPunct="1">
      <a:defRPr sz="900" kern="1200">
        <a:solidFill>
          <a:schemeClr val="tx1"/>
        </a:solidFill>
        <a:latin typeface="+mn-lt"/>
        <a:ea typeface="+mn-ea"/>
        <a:cs typeface="+mn-cs"/>
      </a:defRPr>
    </a:lvl8pPr>
    <a:lvl9pPr marL="2693822" algn="l" defTabSz="67345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9.vml"/><Relationship Id="rId6" Type="http://schemas.openxmlformats.org/officeDocument/2006/relationships/image" Target="../media/image8.emf"/><Relationship Id="rId5" Type="http://schemas.openxmlformats.org/officeDocument/2006/relationships/package" Target="../embeddings/Diapositive_Microsoft_PowerPoint9.sldx"/><Relationship Id="rId4" Type="http://schemas.openxmlformats.org/officeDocument/2006/relationships/oleObject" Target="../embeddings/oleObject9.bin"/></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package" Target="../embeddings/Diapositive_Microsoft_PowerPoint10.sldx"/><Relationship Id="rId4" Type="http://schemas.openxmlformats.org/officeDocument/2006/relationships/oleObject" Target="../embeddings/oleObject10.bin"/></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vmlDrawing" Target="../drawings/vmlDrawing11.vml"/><Relationship Id="rId6" Type="http://schemas.openxmlformats.org/officeDocument/2006/relationships/image" Target="../media/image10.emf"/><Relationship Id="rId5" Type="http://schemas.openxmlformats.org/officeDocument/2006/relationships/package" Target="../embeddings/Diapositive_Microsoft_PowerPoint11.sldx"/><Relationship Id="rId4" Type="http://schemas.openxmlformats.org/officeDocument/2006/relationships/oleObject" Target="../embeddings/oleObject11.bin"/></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vmlDrawing" Target="../drawings/vmlDrawing12.vml"/><Relationship Id="rId6" Type="http://schemas.openxmlformats.org/officeDocument/2006/relationships/image" Target="../media/image10.emf"/><Relationship Id="rId5" Type="http://schemas.openxmlformats.org/officeDocument/2006/relationships/package" Target="../embeddings/Diapositive_Microsoft_PowerPoint12.sldx"/><Relationship Id="rId4" Type="http://schemas.openxmlformats.org/officeDocument/2006/relationships/oleObject" Target="../embeddings/oleObject12.bin"/></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vmlDrawing" Target="../drawings/vmlDrawing13.vml"/><Relationship Id="rId6" Type="http://schemas.openxmlformats.org/officeDocument/2006/relationships/image" Target="../media/image11.emf"/><Relationship Id="rId5" Type="http://schemas.openxmlformats.org/officeDocument/2006/relationships/package" Target="../embeddings/Diapositive_Microsoft_PowerPoint13.sldx"/><Relationship Id="rId4" Type="http://schemas.openxmlformats.org/officeDocument/2006/relationships/oleObject" Target="../embeddings/oleObject13.bin"/></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vmlDrawing" Target="../drawings/vmlDrawing14.vml"/><Relationship Id="rId6" Type="http://schemas.openxmlformats.org/officeDocument/2006/relationships/image" Target="../media/image12.emf"/><Relationship Id="rId5" Type="http://schemas.openxmlformats.org/officeDocument/2006/relationships/package" Target="../embeddings/Diapositive_Microsoft_PowerPoint14.sldx"/><Relationship Id="rId4" Type="http://schemas.openxmlformats.org/officeDocument/2006/relationships/oleObject" Target="../embeddings/oleObject14.bin"/></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vmlDrawing" Target="../drawings/vmlDrawing15.vml"/><Relationship Id="rId6" Type="http://schemas.openxmlformats.org/officeDocument/2006/relationships/image" Target="../media/image12.emf"/><Relationship Id="rId5" Type="http://schemas.openxmlformats.org/officeDocument/2006/relationships/package" Target="../embeddings/Diapositive_Microsoft_PowerPoint15.sldx"/><Relationship Id="rId4" Type="http://schemas.openxmlformats.org/officeDocument/2006/relationships/oleObject" Target="../embeddings/oleObject15.bin"/></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Diapositive_Microsoft_PowerPoint1.sldx"/><Relationship Id="rId4" Type="http://schemas.openxmlformats.org/officeDocument/2006/relationships/oleObject" Target="../embeddings/oleObject1.bin"/></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Diapositive_Microsoft_PowerPoint2.sldx"/><Relationship Id="rId4" Type="http://schemas.openxmlformats.org/officeDocument/2006/relationships/oleObject" Target="../embeddings/oleObject2.bin"/></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package" Target="../embeddings/Diapositive_Microsoft_PowerPoint3.sldx"/><Relationship Id="rId4" Type="http://schemas.openxmlformats.org/officeDocument/2006/relationships/oleObject" Target="../embeddings/oleObject3.bin"/></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package" Target="../embeddings/Diapositive_Microsoft_PowerPoint4.sldx"/><Relationship Id="rId4" Type="http://schemas.openxmlformats.org/officeDocument/2006/relationships/oleObject" Target="../embeddings/oleObject4.bin"/></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package" Target="../embeddings/Diapositive_Microsoft_PowerPoint5.sldx"/><Relationship Id="rId4" Type="http://schemas.openxmlformats.org/officeDocument/2006/relationships/oleObject" Target="../embeddings/oleObject5.bin"/></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package" Target="../embeddings/Diapositive_Microsoft_PowerPoint6.sldx"/><Relationship Id="rId4" Type="http://schemas.openxmlformats.org/officeDocument/2006/relationships/oleObject" Target="../embeddings/oleObject6.bin"/></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package" Target="../embeddings/Diapositive_Microsoft_PowerPoint7.sldx"/><Relationship Id="rId4" Type="http://schemas.openxmlformats.org/officeDocument/2006/relationships/oleObject" Target="../embeddings/oleObject7.bin"/></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package" Target="../embeddings/Diapositive_Microsoft_PowerPoint8.sldx"/><Relationship Id="rId4" Type="http://schemas.openxmlformats.org/officeDocument/2006/relationships/oleObject" Target="../embeddings/oleObject8.bin"/></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671513" y="741363"/>
            <a:ext cx="5341937" cy="3698875"/>
          </a:xfrm>
          <a:ln/>
        </p:spPr>
      </p:sp>
      <p:sp>
        <p:nvSpPr>
          <p:cNvPr id="28674" name="Rectangle 3"/>
          <p:cNvSpPr>
            <a:spLocks noGrp="1" noChangeArrowheads="1"/>
          </p:cNvSpPr>
          <p:nvPr>
            <p:ph type="body" idx="1"/>
          </p:nvPr>
        </p:nvSpPr>
        <p:spPr bwMode="auto">
          <a:xfrm>
            <a:off x="727499" y="4686001"/>
            <a:ext cx="5110564" cy="4439612"/>
          </a:xfrm>
          <a:prstGeom prst="rect">
            <a:avLst/>
          </a:prstGeom>
          <a:noFill/>
          <a:ln>
            <a:miter lim="800000"/>
            <a:headEnd/>
            <a:tailEnd/>
          </a:ln>
        </p:spPr>
        <p:txBody>
          <a:bodyPr lIns="90759" tIns="45380" rIns="90759" bIns="45380"/>
          <a:lstStyle/>
          <a:p>
            <a:pPr eaLnBrk="1" hangingPunct="1"/>
            <a:endParaRPr lang="en-US" sz="1100">
              <a:ea typeface="ＭＳ Ｐゴシック" pitchFamily="34" charset="-128"/>
            </a:endParaRPr>
          </a:p>
        </p:txBody>
      </p:sp>
      <p:sp>
        <p:nvSpPr>
          <p:cNvPr id="28675" name="Rectangle 7"/>
          <p:cNvSpPr txBox="1">
            <a:spLocks noChangeArrowheads="1"/>
          </p:cNvSpPr>
          <p:nvPr/>
        </p:nvSpPr>
        <p:spPr bwMode="auto">
          <a:xfrm>
            <a:off x="370528" y="9084293"/>
            <a:ext cx="6365236" cy="492780"/>
          </a:xfrm>
          <a:prstGeom prst="rect">
            <a:avLst/>
          </a:prstGeom>
          <a:noFill/>
          <a:ln w="9525">
            <a:noFill/>
            <a:miter lim="800000"/>
            <a:headEnd/>
            <a:tailEnd/>
          </a:ln>
        </p:spPr>
        <p:txBody>
          <a:bodyPr lIns="91504" tIns="45752" rIns="91504" bIns="45752" anchor="b"/>
          <a:lstStyle/>
          <a:p>
            <a:pPr defTabSz="906128" eaLnBrk="0" hangingPunct="0"/>
            <a:r>
              <a:rPr lang="fr-FR" sz="1100"/>
              <a:t>DGOS/PF2/GE		</a:t>
            </a:r>
            <a:r>
              <a:rPr lang="fr-FR" sz="1100" b="1"/>
              <a:t>   EDL	</a:t>
            </a:r>
            <a:r>
              <a:rPr lang="fr-FR" sz="1100"/>
              <a:t>		</a:t>
            </a:r>
            <a:fld id="{95EFE436-ABF6-40B4-A712-F5C95B2EA334}" type="slidenum">
              <a:rPr lang="fr-FR" sz="1100"/>
              <a:pPr defTabSz="906128" eaLnBrk="0" hangingPunct="0"/>
              <a:t>1</a:t>
            </a:fld>
            <a:endParaRPr lang="fr-FR" sz="1100"/>
          </a:p>
        </p:txBody>
      </p:sp>
    </p:spTree>
    <p:extLst>
      <p:ext uri="{BB962C8B-B14F-4D97-AF65-F5344CB8AC3E}">
        <p14:creationId xmlns:p14="http://schemas.microsoft.com/office/powerpoint/2010/main" val="229054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11</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11</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11</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graphicFrame>
        <p:nvGraphicFramePr>
          <p:cNvPr id="6146" name="Object 2"/>
          <p:cNvGraphicFramePr>
            <a:graphicFrameLocks noChangeAspect="1"/>
          </p:cNvGraphicFramePr>
          <p:nvPr/>
        </p:nvGraphicFramePr>
        <p:xfrm>
          <a:off x="727851" y="853643"/>
          <a:ext cx="4906316" cy="3406584"/>
        </p:xfrm>
        <a:graphic>
          <a:graphicData uri="http://schemas.openxmlformats.org/presentationml/2006/ole">
            <mc:AlternateContent xmlns:mc="http://schemas.openxmlformats.org/markup-compatibility/2006">
              <mc:Choice xmlns:v="urn:schemas-microsoft-com:vml" Requires="v">
                <p:oleObj spid="_x0000_s259078" name="Diapositive" r:id="rId5" imgW="4951650" imgH="3427618" progId="PowerPoint.Slide.12">
                  <p:embed/>
                </p:oleObj>
              </mc:Choice>
              <mc:Fallback>
                <p:oleObj name="Diapositive" r:id="rId5" imgW="4951650" imgH="3427618" progId="PowerPoint.Slide.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853643"/>
                        <a:ext cx="4906316" cy="340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0" name="Espace réservé des commentaires 9"/>
          <p:cNvSpPr>
            <a:spLocks noGrp="1"/>
          </p:cNvSpPr>
          <p:nvPr>
            <p:ph type="body" idx="1"/>
          </p:nvPr>
        </p:nvSpPr>
        <p:spPr>
          <a:xfrm>
            <a:off x="656499" y="4686500"/>
            <a:ext cx="5181164" cy="4439841"/>
          </a:xfrm>
          <a:prstGeom prst="rect">
            <a:avLst/>
          </a:prstGeom>
        </p:spPr>
        <p:txBody>
          <a:bodyPr lIns="90759" tIns="45380" rIns="90759" bIns="45380">
            <a:normAutofit/>
          </a:bodyPr>
          <a:lstStyle/>
          <a:p>
            <a:pPr algn="just"/>
            <a:endParaRPr lang="fr-FR" sz="1100" dirty="0"/>
          </a:p>
        </p:txBody>
      </p:sp>
    </p:spTree>
    <p:extLst>
      <p:ext uri="{BB962C8B-B14F-4D97-AF65-F5344CB8AC3E}">
        <p14:creationId xmlns:p14="http://schemas.microsoft.com/office/powerpoint/2010/main" val="58715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12</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12</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12</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9" name="Espace réservé des commentaires 8"/>
          <p:cNvSpPr>
            <a:spLocks noGrp="1"/>
          </p:cNvSpPr>
          <p:nvPr>
            <p:ph type="body" idx="1"/>
          </p:nvPr>
        </p:nvSpPr>
        <p:spPr>
          <a:xfrm>
            <a:off x="656499" y="4686500"/>
            <a:ext cx="5181164" cy="4439841"/>
          </a:xfrm>
          <a:prstGeom prst="rect">
            <a:avLst/>
          </a:prstGeom>
        </p:spPr>
        <p:txBody>
          <a:bodyPr lIns="90759" tIns="45380" rIns="90759" bIns="45380">
            <a:normAutofit/>
          </a:bodyPr>
          <a:lstStyle/>
          <a:p>
            <a:endParaRPr lang="fr-FR" dirty="0"/>
          </a:p>
        </p:txBody>
      </p:sp>
      <p:graphicFrame>
        <p:nvGraphicFramePr>
          <p:cNvPr id="7170" name="Object 2"/>
          <p:cNvGraphicFramePr>
            <a:graphicFrameLocks noChangeAspect="1"/>
          </p:cNvGraphicFramePr>
          <p:nvPr/>
        </p:nvGraphicFramePr>
        <p:xfrm>
          <a:off x="727851" y="782073"/>
          <a:ext cx="5050869" cy="3506950"/>
        </p:xfrm>
        <a:graphic>
          <a:graphicData uri="http://schemas.openxmlformats.org/presentationml/2006/ole">
            <mc:AlternateContent xmlns:mc="http://schemas.openxmlformats.org/markup-compatibility/2006">
              <mc:Choice xmlns:v="urn:schemas-microsoft-com:vml" Requires="v">
                <p:oleObj spid="_x0000_s122888" name="Diapositive" r:id="rId5" imgW="4951650" imgH="3427618" progId="PowerPoint.Slide.12">
                  <p:embed/>
                </p:oleObj>
              </mc:Choice>
              <mc:Fallback>
                <p:oleObj name="Diapositive" r:id="rId5" imgW="4951650" imgH="3427618" progId="PowerPoint.Slide.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782073"/>
                        <a:ext cx="5050869" cy="35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7153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13</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13</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13</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9" name="Espace réservé des commentaires 8"/>
          <p:cNvSpPr>
            <a:spLocks noGrp="1"/>
          </p:cNvSpPr>
          <p:nvPr>
            <p:ph type="body" idx="1"/>
          </p:nvPr>
        </p:nvSpPr>
        <p:spPr>
          <a:xfrm>
            <a:off x="656499" y="4686500"/>
            <a:ext cx="5181164" cy="4439841"/>
          </a:xfrm>
          <a:prstGeom prst="rect">
            <a:avLst/>
          </a:prstGeom>
        </p:spPr>
        <p:txBody>
          <a:bodyPr lIns="90759" tIns="45380" rIns="90759" bIns="45380">
            <a:normAutofit/>
          </a:bodyPr>
          <a:lstStyle/>
          <a:p>
            <a:endParaRPr lang="fr-FR" dirty="0"/>
          </a:p>
        </p:txBody>
      </p:sp>
      <p:graphicFrame>
        <p:nvGraphicFramePr>
          <p:cNvPr id="8194" name="Object 2"/>
          <p:cNvGraphicFramePr>
            <a:graphicFrameLocks noChangeAspect="1"/>
          </p:cNvGraphicFramePr>
          <p:nvPr/>
        </p:nvGraphicFramePr>
        <p:xfrm>
          <a:off x="727852" y="853644"/>
          <a:ext cx="4947789" cy="3435380"/>
        </p:xfrm>
        <a:graphic>
          <a:graphicData uri="http://schemas.openxmlformats.org/presentationml/2006/ole">
            <mc:AlternateContent xmlns:mc="http://schemas.openxmlformats.org/markup-compatibility/2006">
              <mc:Choice xmlns:v="urn:schemas-microsoft-com:vml" Requires="v">
                <p:oleObj spid="_x0000_s123912" name="Diapositive" r:id="rId5" imgW="4951650" imgH="3427618" progId="PowerPoint.Slide.12">
                  <p:embed/>
                </p:oleObj>
              </mc:Choice>
              <mc:Fallback>
                <p:oleObj name="Diapositive" r:id="rId5" imgW="4951650" imgH="3427618" progId="PowerPoint.Slide.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2" y="853644"/>
                        <a:ext cx="4947789" cy="343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4723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14</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14</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14</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9" name="Espace réservé des commentaires 8"/>
          <p:cNvSpPr>
            <a:spLocks noGrp="1"/>
          </p:cNvSpPr>
          <p:nvPr>
            <p:ph type="body" idx="1"/>
          </p:nvPr>
        </p:nvSpPr>
        <p:spPr>
          <a:xfrm>
            <a:off x="656499" y="4686500"/>
            <a:ext cx="5181164" cy="4439841"/>
          </a:xfrm>
          <a:prstGeom prst="rect">
            <a:avLst/>
          </a:prstGeom>
        </p:spPr>
        <p:txBody>
          <a:bodyPr lIns="90759" tIns="45380" rIns="90759" bIns="45380">
            <a:normAutofit/>
          </a:bodyPr>
          <a:lstStyle/>
          <a:p>
            <a:endParaRPr lang="fr-FR" dirty="0"/>
          </a:p>
        </p:txBody>
      </p:sp>
      <p:graphicFrame>
        <p:nvGraphicFramePr>
          <p:cNvPr id="8194" name="Object 2"/>
          <p:cNvGraphicFramePr>
            <a:graphicFrameLocks noChangeAspect="1"/>
          </p:cNvGraphicFramePr>
          <p:nvPr/>
        </p:nvGraphicFramePr>
        <p:xfrm>
          <a:off x="727852" y="853644"/>
          <a:ext cx="4947789" cy="3435380"/>
        </p:xfrm>
        <a:graphic>
          <a:graphicData uri="http://schemas.openxmlformats.org/presentationml/2006/ole">
            <mc:AlternateContent xmlns:mc="http://schemas.openxmlformats.org/markup-compatibility/2006">
              <mc:Choice xmlns:v="urn:schemas-microsoft-com:vml" Requires="v">
                <p:oleObj spid="_x0000_s260102" name="Diapositive" r:id="rId5" imgW="4951650" imgH="3427618" progId="PowerPoint.Slide.12">
                  <p:embed/>
                </p:oleObj>
              </mc:Choice>
              <mc:Fallback>
                <p:oleObj name="Diapositive" r:id="rId5" imgW="4951650" imgH="3427618" progId="PowerPoint.Slide.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2" y="853644"/>
                        <a:ext cx="4947789" cy="343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6177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15</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15</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15</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9" name="Espace réservé des commentaires 8"/>
          <p:cNvSpPr>
            <a:spLocks noGrp="1"/>
          </p:cNvSpPr>
          <p:nvPr>
            <p:ph type="body" idx="1"/>
          </p:nvPr>
        </p:nvSpPr>
        <p:spPr>
          <a:xfrm>
            <a:off x="656499" y="4686500"/>
            <a:ext cx="5181164" cy="4439841"/>
          </a:xfrm>
          <a:prstGeom prst="rect">
            <a:avLst/>
          </a:prstGeom>
        </p:spPr>
        <p:txBody>
          <a:bodyPr lIns="90759" tIns="45380" rIns="90759" bIns="45380">
            <a:normAutofit/>
          </a:bodyPr>
          <a:lstStyle/>
          <a:p>
            <a:endParaRPr lang="fr-FR" dirty="0"/>
          </a:p>
        </p:txBody>
      </p:sp>
      <p:graphicFrame>
        <p:nvGraphicFramePr>
          <p:cNvPr id="9218" name="Object 2"/>
          <p:cNvGraphicFramePr>
            <a:graphicFrameLocks noChangeAspect="1"/>
          </p:cNvGraphicFramePr>
          <p:nvPr/>
        </p:nvGraphicFramePr>
        <p:xfrm>
          <a:off x="727851" y="782073"/>
          <a:ext cx="4906316" cy="3406584"/>
        </p:xfrm>
        <a:graphic>
          <a:graphicData uri="http://schemas.openxmlformats.org/presentationml/2006/ole">
            <mc:AlternateContent xmlns:mc="http://schemas.openxmlformats.org/markup-compatibility/2006">
              <mc:Choice xmlns:v="urn:schemas-microsoft-com:vml" Requires="v">
                <p:oleObj spid="_x0000_s125960" name="Diapositive" r:id="rId5" imgW="4951650" imgH="3427618" progId="PowerPoint.Slide.12">
                  <p:embed/>
                </p:oleObj>
              </mc:Choice>
              <mc:Fallback>
                <p:oleObj name="Diapositive" r:id="rId5" imgW="4951650" imgH="3427618" progId="PowerPoint.Slide.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782073"/>
                        <a:ext cx="4906316" cy="340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642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16</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16</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16</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graphicFrame>
        <p:nvGraphicFramePr>
          <p:cNvPr id="10242" name="Object 2"/>
          <p:cNvGraphicFramePr>
            <a:graphicFrameLocks noChangeAspect="1"/>
          </p:cNvGraphicFramePr>
          <p:nvPr/>
        </p:nvGraphicFramePr>
        <p:xfrm>
          <a:off x="727851" y="782074"/>
          <a:ext cx="5066004" cy="3517459"/>
        </p:xfrm>
        <a:graphic>
          <a:graphicData uri="http://schemas.openxmlformats.org/presentationml/2006/ole">
            <mc:AlternateContent xmlns:mc="http://schemas.openxmlformats.org/markup-compatibility/2006">
              <mc:Choice xmlns:v="urn:schemas-microsoft-com:vml" Requires="v">
                <p:oleObj spid="_x0000_s126984" name="Diapositive" r:id="rId5" imgW="4951650" imgH="3427618" progId="PowerPoint.Slide.12">
                  <p:embed/>
                </p:oleObj>
              </mc:Choice>
              <mc:Fallback>
                <p:oleObj name="Diapositive" r:id="rId5" imgW="4951650" imgH="3427618" progId="PowerPoint.Slide.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782074"/>
                        <a:ext cx="5066004" cy="351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56403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17</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17</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17</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graphicFrame>
        <p:nvGraphicFramePr>
          <p:cNvPr id="10242" name="Object 2"/>
          <p:cNvGraphicFramePr>
            <a:graphicFrameLocks noChangeAspect="1"/>
          </p:cNvGraphicFramePr>
          <p:nvPr/>
        </p:nvGraphicFramePr>
        <p:xfrm>
          <a:off x="727851" y="782074"/>
          <a:ext cx="5066004" cy="3517459"/>
        </p:xfrm>
        <a:graphic>
          <a:graphicData uri="http://schemas.openxmlformats.org/presentationml/2006/ole">
            <mc:AlternateContent xmlns:mc="http://schemas.openxmlformats.org/markup-compatibility/2006">
              <mc:Choice xmlns:v="urn:schemas-microsoft-com:vml" Requires="v">
                <p:oleObj spid="_x0000_s267267" name="Diapositive" r:id="rId5" imgW="4951650" imgH="3427618" progId="PowerPoint.Slide.12">
                  <p:embed/>
                </p:oleObj>
              </mc:Choice>
              <mc:Fallback>
                <p:oleObj name="Diapositive" r:id="rId5" imgW="4951650" imgH="3427618"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782074"/>
                        <a:ext cx="5066004" cy="351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56403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585147"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2</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2</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2</a:t>
            </a:fld>
            <a:endParaRPr lang="en-GB" sz="1100" dirty="0">
              <a:solidFill>
                <a:srgbClr val="000000"/>
              </a:solidFill>
            </a:endParaRPr>
          </a:p>
        </p:txBody>
      </p:sp>
      <p:sp>
        <p:nvSpPr>
          <p:cNvPr id="10" name="Espace réservé des commentaires 2"/>
          <p:cNvSpPr>
            <a:spLocks noGrp="1"/>
          </p:cNvSpPr>
          <p:nvPr>
            <p:ph type="body" idx="3"/>
          </p:nvPr>
        </p:nvSpPr>
        <p:spPr>
          <a:xfrm>
            <a:off x="585147" y="4646876"/>
            <a:ext cx="5252517" cy="4755592"/>
          </a:xfrm>
          <a:prstGeom prst="rect">
            <a:avLst/>
          </a:prstGeom>
        </p:spPr>
        <p:txBody>
          <a:bodyPr lIns="90759" tIns="45380" rIns="90759" bIns="45380">
            <a:normAutofit/>
          </a:bodyPr>
          <a:lstStyle/>
          <a:p>
            <a:pPr lvl="0" algn="just"/>
            <a:endParaRPr lang="en-US" sz="1100" i="1" dirty="0">
              <a:solidFill>
                <a:srgbClr val="000000"/>
              </a:solidFill>
            </a:endParaRPr>
          </a:p>
        </p:txBody>
      </p:sp>
      <p:graphicFrame>
        <p:nvGraphicFramePr>
          <p:cNvPr id="1027" name="Object 3"/>
          <p:cNvGraphicFramePr>
            <a:graphicFrameLocks noChangeAspect="1"/>
          </p:cNvGraphicFramePr>
          <p:nvPr/>
        </p:nvGraphicFramePr>
        <p:xfrm>
          <a:off x="656499" y="853643"/>
          <a:ext cx="4906316" cy="3406584"/>
        </p:xfrm>
        <a:graphic>
          <a:graphicData uri="http://schemas.openxmlformats.org/presentationml/2006/ole">
            <mc:AlternateContent xmlns:mc="http://schemas.openxmlformats.org/markup-compatibility/2006">
              <mc:Choice xmlns:v="urn:schemas-microsoft-com:vml" Requires="v">
                <p:oleObj spid="_x0000_s193542" name="Diapositive" r:id="rId5" imgW="4951650" imgH="3427618" progId="PowerPoint.Slide.12">
                  <p:embed/>
                </p:oleObj>
              </mc:Choice>
              <mc:Fallback>
                <p:oleObj name="Diapositive" r:id="rId5" imgW="4951650" imgH="3427618" progId="PowerPoint.Slide.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499" y="853643"/>
                        <a:ext cx="4906316" cy="340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6690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3</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3</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3</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9" name="Espace réservé des commentaires 8"/>
          <p:cNvSpPr>
            <a:spLocks noGrp="1"/>
          </p:cNvSpPr>
          <p:nvPr>
            <p:ph type="body" idx="1"/>
          </p:nvPr>
        </p:nvSpPr>
        <p:spPr>
          <a:xfrm>
            <a:off x="585147" y="4686500"/>
            <a:ext cx="5252517" cy="4439841"/>
          </a:xfrm>
          <a:prstGeom prst="rect">
            <a:avLst/>
          </a:prstGeom>
        </p:spPr>
        <p:txBody>
          <a:bodyPr lIns="90759" tIns="45380" rIns="90759" bIns="45380">
            <a:normAutofit/>
          </a:bodyPr>
          <a:lstStyle/>
          <a:p>
            <a:endParaRPr lang="fr-FR" dirty="0"/>
          </a:p>
        </p:txBody>
      </p:sp>
      <p:graphicFrame>
        <p:nvGraphicFramePr>
          <p:cNvPr id="11266" name="Object 2"/>
          <p:cNvGraphicFramePr>
            <a:graphicFrameLocks noChangeAspect="1"/>
          </p:cNvGraphicFramePr>
          <p:nvPr/>
        </p:nvGraphicFramePr>
        <p:xfrm>
          <a:off x="727851" y="782073"/>
          <a:ext cx="5009395" cy="3478154"/>
        </p:xfrm>
        <a:graphic>
          <a:graphicData uri="http://schemas.openxmlformats.org/presentationml/2006/ole">
            <mc:AlternateContent xmlns:mc="http://schemas.openxmlformats.org/markup-compatibility/2006">
              <mc:Choice xmlns:v="urn:schemas-microsoft-com:vml" Requires="v">
                <p:oleObj spid="_x0000_s128008" name="Diapositive" r:id="rId5" imgW="4951650" imgH="3427618" progId="PowerPoint.Slide.12">
                  <p:embed/>
                </p:oleObj>
              </mc:Choice>
              <mc:Fallback>
                <p:oleObj name="Diapositive" r:id="rId5" imgW="4951650" imgH="3427618" progId="PowerPoint.Slide.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782073"/>
                        <a:ext cx="5009395" cy="347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6778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4</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4</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4</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9" name="Espace réservé des commentaires 8"/>
          <p:cNvSpPr>
            <a:spLocks noGrp="1"/>
          </p:cNvSpPr>
          <p:nvPr>
            <p:ph type="body" idx="1"/>
          </p:nvPr>
        </p:nvSpPr>
        <p:spPr>
          <a:xfrm>
            <a:off x="585147" y="4686500"/>
            <a:ext cx="5252517" cy="4439841"/>
          </a:xfrm>
          <a:prstGeom prst="rect">
            <a:avLst/>
          </a:prstGeom>
        </p:spPr>
        <p:txBody>
          <a:bodyPr lIns="90759" tIns="45380" rIns="90759" bIns="45380">
            <a:normAutofit/>
          </a:bodyPr>
          <a:lstStyle/>
          <a:p>
            <a:endParaRPr lang="fr-FR" dirty="0"/>
          </a:p>
        </p:txBody>
      </p:sp>
      <p:graphicFrame>
        <p:nvGraphicFramePr>
          <p:cNvPr id="11266" name="Object 2"/>
          <p:cNvGraphicFramePr>
            <a:graphicFrameLocks noChangeAspect="1"/>
          </p:cNvGraphicFramePr>
          <p:nvPr/>
        </p:nvGraphicFramePr>
        <p:xfrm>
          <a:off x="727851" y="782073"/>
          <a:ext cx="5009395" cy="3478154"/>
        </p:xfrm>
        <a:graphic>
          <a:graphicData uri="http://schemas.openxmlformats.org/presentationml/2006/ole">
            <mc:AlternateContent xmlns:mc="http://schemas.openxmlformats.org/markup-compatibility/2006">
              <mc:Choice xmlns:v="urn:schemas-microsoft-com:vml" Requires="v">
                <p:oleObj spid="_x0000_s163848" name="Diapositive" r:id="rId5" imgW="4951650" imgH="3427618" progId="PowerPoint.Slide.12">
                  <p:embed/>
                </p:oleObj>
              </mc:Choice>
              <mc:Fallback>
                <p:oleObj name="Diapositive" r:id="rId5" imgW="4951650" imgH="3427618" progId="PowerPoint.Slide.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782073"/>
                        <a:ext cx="5009395" cy="347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5595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6</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6</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6</a:t>
            </a:fld>
            <a:endParaRPr lang="en-GB" sz="1100" dirty="0">
              <a:solidFill>
                <a:srgbClr val="000000"/>
              </a:solidFill>
            </a:endParaRPr>
          </a:p>
        </p:txBody>
      </p:sp>
      <p:sp>
        <p:nvSpPr>
          <p:cNvPr id="10" name="Espace réservé des commentaires 9"/>
          <p:cNvSpPr>
            <a:spLocks noGrp="1"/>
          </p:cNvSpPr>
          <p:nvPr>
            <p:ph type="body" idx="1"/>
          </p:nvPr>
        </p:nvSpPr>
        <p:spPr>
          <a:xfrm>
            <a:off x="727851" y="4718446"/>
            <a:ext cx="5082264" cy="4439841"/>
          </a:xfrm>
          <a:prstGeom prst="rect">
            <a:avLst/>
          </a:prstGeom>
        </p:spPr>
        <p:txBody>
          <a:bodyPr lIns="90759" tIns="45380" rIns="90759" bIns="45380">
            <a:normAutofit/>
          </a:bodyPr>
          <a:lstStyle/>
          <a:p>
            <a:pPr algn="just"/>
            <a:endParaRPr lang="fr-FR" sz="1100" b="1" dirty="0"/>
          </a:p>
        </p:txBody>
      </p:sp>
      <p:graphicFrame>
        <p:nvGraphicFramePr>
          <p:cNvPr id="4099" name="Object 3"/>
          <p:cNvGraphicFramePr>
            <a:graphicFrameLocks noChangeAspect="1"/>
          </p:cNvGraphicFramePr>
          <p:nvPr/>
        </p:nvGraphicFramePr>
        <p:xfrm>
          <a:off x="727851" y="782073"/>
          <a:ext cx="4906316" cy="3406584"/>
        </p:xfrm>
        <a:graphic>
          <a:graphicData uri="http://schemas.openxmlformats.org/presentationml/2006/ole">
            <mc:AlternateContent xmlns:mc="http://schemas.openxmlformats.org/markup-compatibility/2006">
              <mc:Choice xmlns:v="urn:schemas-microsoft-com:vml" Requires="v">
                <p:oleObj spid="_x0000_s118792" name="Diapositive" r:id="rId5" imgW="4951650" imgH="3427618" progId="PowerPoint.Slide.12">
                  <p:embed/>
                </p:oleObj>
              </mc:Choice>
              <mc:Fallback>
                <p:oleObj name="Diapositive" r:id="rId5" imgW="4951650" imgH="3427618" progId="PowerPoint.Slide.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782073"/>
                        <a:ext cx="4906316" cy="340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6864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7</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7</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7</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9" name="Espace réservé des commentaires 8"/>
          <p:cNvSpPr>
            <a:spLocks noGrp="1"/>
          </p:cNvSpPr>
          <p:nvPr>
            <p:ph type="body" idx="1"/>
          </p:nvPr>
        </p:nvSpPr>
        <p:spPr>
          <a:xfrm>
            <a:off x="585147" y="4686500"/>
            <a:ext cx="5252517" cy="4439841"/>
          </a:xfrm>
          <a:prstGeom prst="rect">
            <a:avLst/>
          </a:prstGeom>
        </p:spPr>
        <p:txBody>
          <a:bodyPr lIns="90759" tIns="45380" rIns="90759" bIns="45380">
            <a:normAutofit/>
          </a:bodyPr>
          <a:lstStyle/>
          <a:p>
            <a:endParaRPr lang="fr-FR" dirty="0"/>
          </a:p>
        </p:txBody>
      </p:sp>
      <p:graphicFrame>
        <p:nvGraphicFramePr>
          <p:cNvPr id="11266" name="Object 2"/>
          <p:cNvGraphicFramePr>
            <a:graphicFrameLocks noChangeAspect="1"/>
          </p:cNvGraphicFramePr>
          <p:nvPr/>
        </p:nvGraphicFramePr>
        <p:xfrm>
          <a:off x="727851" y="782073"/>
          <a:ext cx="5009395" cy="3478154"/>
        </p:xfrm>
        <a:graphic>
          <a:graphicData uri="http://schemas.openxmlformats.org/presentationml/2006/ole">
            <mc:AlternateContent xmlns:mc="http://schemas.openxmlformats.org/markup-compatibility/2006">
              <mc:Choice xmlns:v="urn:schemas-microsoft-com:vml" Requires="v">
                <p:oleObj spid="_x0000_s236550" name="Diapositive" r:id="rId5" imgW="4951650" imgH="3427618" progId="PowerPoint.Slide.12">
                  <p:embed/>
                </p:oleObj>
              </mc:Choice>
              <mc:Fallback>
                <p:oleObj name="Diapositive" r:id="rId5" imgW="4951650" imgH="3427618" progId="PowerPoint.Slide.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782073"/>
                        <a:ext cx="5009395" cy="347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69518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8</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8</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8</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9" name="Espace réservé des commentaires 8"/>
          <p:cNvSpPr>
            <a:spLocks noGrp="1"/>
          </p:cNvSpPr>
          <p:nvPr>
            <p:ph type="body" idx="1"/>
          </p:nvPr>
        </p:nvSpPr>
        <p:spPr>
          <a:xfrm>
            <a:off x="585147" y="4686500"/>
            <a:ext cx="5252517" cy="4439841"/>
          </a:xfrm>
          <a:prstGeom prst="rect">
            <a:avLst/>
          </a:prstGeom>
        </p:spPr>
        <p:txBody>
          <a:bodyPr lIns="90759" tIns="45380" rIns="90759" bIns="45380">
            <a:normAutofit/>
          </a:bodyPr>
          <a:lstStyle/>
          <a:p>
            <a:endParaRPr lang="fr-FR" dirty="0"/>
          </a:p>
        </p:txBody>
      </p:sp>
      <p:graphicFrame>
        <p:nvGraphicFramePr>
          <p:cNvPr id="11266" name="Object 2"/>
          <p:cNvGraphicFramePr>
            <a:graphicFrameLocks noChangeAspect="1"/>
          </p:cNvGraphicFramePr>
          <p:nvPr/>
        </p:nvGraphicFramePr>
        <p:xfrm>
          <a:off x="727851" y="782073"/>
          <a:ext cx="5009395" cy="3478154"/>
        </p:xfrm>
        <a:graphic>
          <a:graphicData uri="http://schemas.openxmlformats.org/presentationml/2006/ole">
            <mc:AlternateContent xmlns:mc="http://schemas.openxmlformats.org/markup-compatibility/2006">
              <mc:Choice xmlns:v="urn:schemas-microsoft-com:vml" Requires="v">
                <p:oleObj spid="_x0000_s235526" name="Diapositive" r:id="rId5" imgW="4951650" imgH="3427618" progId="PowerPoint.Slide.12">
                  <p:embed/>
                </p:oleObj>
              </mc:Choice>
              <mc:Fallback>
                <p:oleObj name="Diapositive" r:id="rId5" imgW="4951650" imgH="3427618" progId="PowerPoint.Slide.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782073"/>
                        <a:ext cx="5009395" cy="347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277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9</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9</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9</a:t>
            </a:fld>
            <a:endParaRPr lang="en-GB" sz="1100" dirty="0">
              <a:solidFill>
                <a:srgbClr val="000000"/>
              </a:solidFill>
            </a:endParaRPr>
          </a:p>
        </p:txBody>
      </p:sp>
      <p:sp>
        <p:nvSpPr>
          <p:cNvPr id="8" name="Espace réservé des commentaires 7"/>
          <p:cNvSpPr>
            <a:spLocks noGrp="1"/>
          </p:cNvSpPr>
          <p:nvPr>
            <p:ph type="body" idx="1"/>
          </p:nvPr>
        </p:nvSpPr>
        <p:spPr>
          <a:xfrm>
            <a:off x="727851" y="4646876"/>
            <a:ext cx="4939560" cy="4439841"/>
          </a:xfrm>
          <a:prstGeom prst="rect">
            <a:avLst/>
          </a:prstGeom>
        </p:spPr>
        <p:txBody>
          <a:bodyPr lIns="90759" tIns="45380" rIns="90759" bIns="45380">
            <a:normAutofit/>
          </a:bodyPr>
          <a:lstStyle/>
          <a:p>
            <a:endParaRPr lang="fr-FR" sz="1100" dirty="0">
              <a:latin typeface="Arial" pitchFamily="34" charset="0"/>
              <a:ea typeface="ＭＳ Ｐゴシック" pitchFamily="34" charset="-128"/>
              <a:cs typeface="Arial" pitchFamily="34" charset="0"/>
            </a:endParaRPr>
          </a:p>
          <a:p>
            <a:endParaRPr lang="fr-FR" sz="1100" dirty="0">
              <a:latin typeface="Arial" pitchFamily="34" charset="0"/>
              <a:cs typeface="Arial" pitchFamily="34" charset="0"/>
            </a:endParaRPr>
          </a:p>
        </p:txBody>
      </p:sp>
      <p:graphicFrame>
        <p:nvGraphicFramePr>
          <p:cNvPr id="5122" name="Object 2"/>
          <p:cNvGraphicFramePr>
            <a:graphicFrameLocks noChangeAspect="1"/>
          </p:cNvGraphicFramePr>
          <p:nvPr/>
        </p:nvGraphicFramePr>
        <p:xfrm>
          <a:off x="727851" y="782073"/>
          <a:ext cx="4906316" cy="3406584"/>
        </p:xfrm>
        <a:graphic>
          <a:graphicData uri="http://schemas.openxmlformats.org/presentationml/2006/ole">
            <mc:AlternateContent xmlns:mc="http://schemas.openxmlformats.org/markup-compatibility/2006">
              <mc:Choice xmlns:v="urn:schemas-microsoft-com:vml" Requires="v">
                <p:oleObj spid="_x0000_s120840" name="Diapositive" r:id="rId5" imgW="4951650" imgH="3427618" progId="PowerPoint.Slide.12">
                  <p:embed/>
                </p:oleObj>
              </mc:Choice>
              <mc:Fallback>
                <p:oleObj name="Diapositive" r:id="rId5" imgW="4951650" imgH="3427618" progId="PowerPoint.Slide.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782073"/>
                        <a:ext cx="4906316" cy="340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70081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FA9C21F-57BE-404E-AA32-3B28A060658E}" type="slidenum">
              <a:rPr lang="en-GB" smtClean="0">
                <a:ea typeface="ＭＳ Ｐゴシック" pitchFamily="34" charset="-128"/>
              </a:rPr>
              <a:pPr/>
              <a:t>10</a:t>
            </a:fld>
            <a:endParaRPr lang="en-GB" smtClean="0">
              <a:ea typeface="ＭＳ Ｐゴシック" pitchFamily="34" charset="-128"/>
            </a:endParaRPr>
          </a:p>
        </p:txBody>
      </p:sp>
      <p:sp>
        <p:nvSpPr>
          <p:cNvPr id="19459" name="Text Box 1"/>
          <p:cNvSpPr txBox="1">
            <a:spLocks noChangeArrowheads="1"/>
          </p:cNvSpPr>
          <p:nvPr/>
        </p:nvSpPr>
        <p:spPr bwMode="auto">
          <a:xfrm>
            <a:off x="3816732" y="9367413"/>
            <a:ext cx="2916019" cy="491249"/>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2A4DBFCB-0E28-4A64-9A90-E85AE149FF17}"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10</a:t>
            </a:fld>
            <a:endParaRPr lang="en-GB" sz="1100" dirty="0">
              <a:solidFill>
                <a:srgbClr val="000000"/>
              </a:solidFill>
            </a:endParaRPr>
          </a:p>
        </p:txBody>
      </p:sp>
      <p:sp>
        <p:nvSpPr>
          <p:cNvPr id="19460" name="Text Box 2"/>
          <p:cNvSpPr txBox="1">
            <a:spLocks noChangeArrowheads="1"/>
          </p:cNvSpPr>
          <p:nvPr/>
        </p:nvSpPr>
        <p:spPr bwMode="auto">
          <a:xfrm>
            <a:off x="3816731" y="9365882"/>
            <a:ext cx="2917526" cy="492780"/>
          </a:xfrm>
          <a:prstGeom prst="rect">
            <a:avLst/>
          </a:prstGeom>
          <a:noFill/>
          <a:ln w="9525">
            <a:noFill/>
            <a:round/>
            <a:headEnd/>
            <a:tailEnd/>
          </a:ln>
        </p:spPr>
        <p:txBody>
          <a:bodyPr lIns="90040" tIns="46821" rIns="90040" bIns="46821" anchor="b"/>
          <a:lstStyle/>
          <a:p>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fld id="{99A28A6B-B6AF-4C1A-A399-CDCE94F0D5E4}" type="slidenum">
              <a:rPr lang="en-GB" sz="1100">
                <a:solidFill>
                  <a:srgbClr val="000000"/>
                </a:solidFill>
              </a:rPr>
              <a:pPr algn="r">
                <a:tabLst>
                  <a:tab pos="0" algn="l"/>
                  <a:tab pos="912136" algn="l"/>
                  <a:tab pos="1827311" algn="l"/>
                  <a:tab pos="2740966" algn="l"/>
                  <a:tab pos="3654621" algn="l"/>
                  <a:tab pos="4571318" algn="l"/>
                  <a:tab pos="5484972" algn="l"/>
                  <a:tab pos="6400148" algn="l"/>
                  <a:tab pos="7315323" algn="l"/>
                  <a:tab pos="8230500" algn="l"/>
                  <a:tab pos="9145675" algn="l"/>
                  <a:tab pos="10059330" algn="l"/>
                </a:tabLst>
              </a:pPr>
              <a:t>10</a:t>
            </a:fld>
            <a:endParaRPr lang="en-GB" sz="1100" dirty="0">
              <a:solidFill>
                <a:srgbClr val="000000"/>
              </a:solidFill>
            </a:endParaRPr>
          </a:p>
        </p:txBody>
      </p:sp>
      <p:sp>
        <p:nvSpPr>
          <p:cNvPr id="8" name="Rectangle 7"/>
          <p:cNvSpPr/>
          <p:nvPr/>
        </p:nvSpPr>
        <p:spPr>
          <a:xfrm>
            <a:off x="656499" y="710503"/>
            <a:ext cx="5137356" cy="36500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9" tIns="45380" rIns="90759" bIns="45380" rtlCol="0" anchor="ctr"/>
          <a:lstStyle/>
          <a:p>
            <a:pPr algn="ctr"/>
            <a:endParaRPr lang="fr-FR"/>
          </a:p>
        </p:txBody>
      </p:sp>
      <p:graphicFrame>
        <p:nvGraphicFramePr>
          <p:cNvPr id="6146" name="Object 2"/>
          <p:cNvGraphicFramePr>
            <a:graphicFrameLocks noChangeAspect="1"/>
          </p:cNvGraphicFramePr>
          <p:nvPr/>
        </p:nvGraphicFramePr>
        <p:xfrm>
          <a:off x="727851" y="853643"/>
          <a:ext cx="4906316" cy="3406584"/>
        </p:xfrm>
        <a:graphic>
          <a:graphicData uri="http://schemas.openxmlformats.org/presentationml/2006/ole">
            <mc:AlternateContent xmlns:mc="http://schemas.openxmlformats.org/markup-compatibility/2006">
              <mc:Choice xmlns:v="urn:schemas-microsoft-com:vml" Requires="v">
                <p:oleObj spid="_x0000_s121864" name="Diapositive" r:id="rId5" imgW="4951650" imgH="3427618" progId="PowerPoint.Slide.12">
                  <p:embed/>
                </p:oleObj>
              </mc:Choice>
              <mc:Fallback>
                <p:oleObj name="Diapositive" r:id="rId5" imgW="4951650" imgH="3427618" progId="PowerPoint.Slide.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851" y="853643"/>
                        <a:ext cx="4906316" cy="340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0" name="Espace réservé des commentaires 9"/>
          <p:cNvSpPr>
            <a:spLocks noGrp="1"/>
          </p:cNvSpPr>
          <p:nvPr>
            <p:ph type="body" idx="1"/>
          </p:nvPr>
        </p:nvSpPr>
        <p:spPr>
          <a:xfrm>
            <a:off x="656499" y="4686500"/>
            <a:ext cx="5181164" cy="4439841"/>
          </a:xfrm>
          <a:prstGeom prst="rect">
            <a:avLst/>
          </a:prstGeom>
        </p:spPr>
        <p:txBody>
          <a:bodyPr lIns="90759" tIns="45380" rIns="90759" bIns="45380">
            <a:normAutofit/>
          </a:bodyPr>
          <a:lstStyle/>
          <a:p>
            <a:pPr algn="just"/>
            <a:endParaRPr lang="fr-FR" sz="1100" dirty="0"/>
          </a:p>
        </p:txBody>
      </p:sp>
    </p:spTree>
    <p:extLst>
      <p:ext uri="{BB962C8B-B14F-4D97-AF65-F5344CB8AC3E}">
        <p14:creationId xmlns:p14="http://schemas.microsoft.com/office/powerpoint/2010/main" val="414806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557" y="2130154"/>
            <a:ext cx="8420886" cy="1470687"/>
          </a:xfrm>
          <a:prstGeom prst="rect">
            <a:avLst/>
          </a:prstGeom>
        </p:spPr>
        <p:txBody>
          <a:bodyPr lIns="67346" tIns="33673" rIns="67346" bIns="33673"/>
          <a:lstStyle/>
          <a:p>
            <a:r>
              <a:rPr lang="fr-FR" smtClean="0"/>
              <a:t>Cliquez pour modifier le style du titre</a:t>
            </a:r>
            <a:endParaRPr lang="fr-FR"/>
          </a:p>
        </p:txBody>
      </p:sp>
      <p:sp>
        <p:nvSpPr>
          <p:cNvPr id="3" name="Sous-titre 2"/>
          <p:cNvSpPr>
            <a:spLocks noGrp="1"/>
          </p:cNvSpPr>
          <p:nvPr>
            <p:ph type="subTitle" idx="1"/>
          </p:nvPr>
        </p:nvSpPr>
        <p:spPr>
          <a:xfrm>
            <a:off x="1486324" y="3886498"/>
            <a:ext cx="6933353" cy="1751881"/>
          </a:xfrm>
          <a:prstGeom prst="rect">
            <a:avLst/>
          </a:prstGeom>
        </p:spPr>
        <p:txBody>
          <a:bodyPr lIns="67346" tIns="33673" rIns="67346" bIns="33673"/>
          <a:lstStyle>
            <a:lvl1pPr marL="0" indent="0" algn="ctr">
              <a:buNone/>
              <a:defRPr/>
            </a:lvl1pPr>
            <a:lvl2pPr marL="336728" indent="0" algn="ctr">
              <a:buNone/>
              <a:defRPr/>
            </a:lvl2pPr>
            <a:lvl3pPr marL="673456" indent="0" algn="ctr">
              <a:buNone/>
              <a:defRPr/>
            </a:lvl3pPr>
            <a:lvl4pPr marL="1010183" indent="0" algn="ctr">
              <a:buNone/>
              <a:defRPr/>
            </a:lvl4pPr>
            <a:lvl5pPr marL="1346911" indent="0" algn="ctr">
              <a:buNone/>
              <a:defRPr/>
            </a:lvl5pPr>
            <a:lvl6pPr marL="1683639" indent="0" algn="ctr">
              <a:buNone/>
              <a:defRPr/>
            </a:lvl6pPr>
            <a:lvl7pPr marL="2020367" indent="0" algn="ctr">
              <a:buNone/>
              <a:defRPr/>
            </a:lvl7pPr>
            <a:lvl8pPr marL="2357095" indent="0" algn="ctr">
              <a:buNone/>
              <a:defRPr/>
            </a:lvl8pPr>
            <a:lvl9pPr marL="2693822"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95844" y="274499"/>
            <a:ext cx="8914312" cy="1142628"/>
          </a:xfrm>
          <a:prstGeom prst="rect">
            <a:avLst/>
          </a:prstGeom>
        </p:spPr>
        <p:txBody>
          <a:bodyPr lIns="67346" tIns="33673" rIns="67346" bIns="33673"/>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95844" y="1600126"/>
            <a:ext cx="8914312" cy="4525878"/>
          </a:xfrm>
          <a:prstGeom prst="rect">
            <a:avLst/>
          </a:prstGeom>
        </p:spPr>
        <p:txBody>
          <a:bodyPr vert="eaVert" lIns="67346" tIns="33673" rIns="67346" bIns="33673"/>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2485" y="274499"/>
            <a:ext cx="2227671" cy="5851505"/>
          </a:xfrm>
          <a:prstGeom prst="rect">
            <a:avLst/>
          </a:prstGeom>
        </p:spPr>
        <p:txBody>
          <a:bodyPr vert="eaVert" lIns="67346" tIns="33673" rIns="67346" bIns="33673"/>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95844" y="274499"/>
            <a:ext cx="6570541" cy="5851505"/>
          </a:xfrm>
          <a:prstGeom prst="rect">
            <a:avLst/>
          </a:prstGeom>
        </p:spPr>
        <p:txBody>
          <a:bodyPr vert="eaVert" lIns="67346" tIns="33673" rIns="67346" bIns="33673"/>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844" y="274499"/>
            <a:ext cx="8914312" cy="1142628"/>
          </a:xfrm>
          <a:prstGeom prst="rect">
            <a:avLst/>
          </a:prstGeom>
        </p:spPr>
        <p:txBody>
          <a:bodyPr lIns="67346" tIns="33673" rIns="67346" bIns="33673"/>
          <a:lstStyle/>
          <a:p>
            <a:r>
              <a:rPr lang="fr-FR" smtClean="0"/>
              <a:t>Cliquez pour modifier le style du titre</a:t>
            </a:r>
            <a:endParaRPr lang="fr-FR"/>
          </a:p>
        </p:txBody>
      </p:sp>
      <p:sp>
        <p:nvSpPr>
          <p:cNvPr id="3" name="Espace réservé du contenu 2"/>
          <p:cNvSpPr>
            <a:spLocks noGrp="1"/>
          </p:cNvSpPr>
          <p:nvPr>
            <p:ph idx="1"/>
          </p:nvPr>
        </p:nvSpPr>
        <p:spPr>
          <a:xfrm>
            <a:off x="495844" y="1600126"/>
            <a:ext cx="8914312" cy="4525878"/>
          </a:xfrm>
          <a:prstGeom prst="rect">
            <a:avLst/>
          </a:prstGeom>
        </p:spPr>
        <p:txBody>
          <a:bodyPr lIns="67346" tIns="33673" rIns="67346" bIns="33673"/>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467" y="4406483"/>
            <a:ext cx="8419676" cy="1362450"/>
          </a:xfrm>
          <a:prstGeom prst="rect">
            <a:avLst/>
          </a:prstGeom>
        </p:spPr>
        <p:txBody>
          <a:bodyPr lIns="67346" tIns="33673" rIns="67346" bIns="33673" anchor="t"/>
          <a:lstStyle>
            <a:lvl1pPr algn="l">
              <a:defRPr sz="29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467" y="2906784"/>
            <a:ext cx="8419676" cy="1499699"/>
          </a:xfrm>
          <a:prstGeom prst="rect">
            <a:avLst/>
          </a:prstGeom>
        </p:spPr>
        <p:txBody>
          <a:bodyPr lIns="67346" tIns="33673" rIns="67346" bIns="33673" anchor="b"/>
          <a:lstStyle>
            <a:lvl1pPr marL="0" indent="0">
              <a:buNone/>
              <a:defRPr sz="1500"/>
            </a:lvl1pPr>
            <a:lvl2pPr marL="336728" indent="0">
              <a:buNone/>
              <a:defRPr sz="1300"/>
            </a:lvl2pPr>
            <a:lvl3pPr marL="673456" indent="0">
              <a:buNone/>
              <a:defRPr sz="1200"/>
            </a:lvl3pPr>
            <a:lvl4pPr marL="1010183" indent="0">
              <a:buNone/>
              <a:defRPr sz="1000"/>
            </a:lvl4pPr>
            <a:lvl5pPr marL="1346911" indent="0">
              <a:buNone/>
              <a:defRPr sz="1000"/>
            </a:lvl5pPr>
            <a:lvl6pPr marL="1683639" indent="0">
              <a:buNone/>
              <a:defRPr sz="1000"/>
            </a:lvl6pPr>
            <a:lvl7pPr marL="2020367" indent="0">
              <a:buNone/>
              <a:defRPr sz="1000"/>
            </a:lvl7pPr>
            <a:lvl8pPr marL="2357095" indent="0">
              <a:buNone/>
              <a:defRPr sz="1000"/>
            </a:lvl8pPr>
            <a:lvl9pPr marL="2693822" indent="0">
              <a:buNone/>
              <a:defRPr sz="10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844" y="274499"/>
            <a:ext cx="8914312" cy="1142628"/>
          </a:xfrm>
          <a:prstGeom prst="rect">
            <a:avLst/>
          </a:prstGeom>
        </p:spPr>
        <p:txBody>
          <a:bodyPr lIns="67346" tIns="33673" rIns="67346" bIns="33673"/>
          <a:lstStyle/>
          <a:p>
            <a:r>
              <a:rPr lang="fr-FR" smtClean="0"/>
              <a:t>Cliquez pour modifier le style du titre</a:t>
            </a:r>
            <a:endParaRPr lang="fr-FR"/>
          </a:p>
        </p:txBody>
      </p:sp>
      <p:sp>
        <p:nvSpPr>
          <p:cNvPr id="3" name="Espace réservé du contenu 2"/>
          <p:cNvSpPr>
            <a:spLocks noGrp="1"/>
          </p:cNvSpPr>
          <p:nvPr>
            <p:ph sz="half" idx="1"/>
          </p:nvPr>
        </p:nvSpPr>
        <p:spPr>
          <a:xfrm>
            <a:off x="495844" y="1600126"/>
            <a:ext cx="4398501" cy="4525878"/>
          </a:xfrm>
          <a:prstGeom prst="rect">
            <a:avLst/>
          </a:prstGeom>
        </p:spPr>
        <p:txBody>
          <a:bodyPr lIns="67346" tIns="33673" rIns="67346" bIns="33673"/>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10446" y="1600126"/>
            <a:ext cx="4399710" cy="4525878"/>
          </a:xfrm>
          <a:prstGeom prst="rect">
            <a:avLst/>
          </a:prstGeom>
        </p:spPr>
        <p:txBody>
          <a:bodyPr lIns="67346" tIns="33673" rIns="67346" bIns="33673"/>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844" y="274499"/>
            <a:ext cx="8914312" cy="1142628"/>
          </a:xfrm>
          <a:prstGeom prst="rect">
            <a:avLst/>
          </a:prstGeom>
        </p:spPr>
        <p:txBody>
          <a:bodyPr lIns="67346" tIns="33673" rIns="67346" bIns="33673"/>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845" y="1535406"/>
            <a:ext cx="4376732" cy="639381"/>
          </a:xfrm>
          <a:prstGeom prst="rect">
            <a:avLst/>
          </a:prstGeom>
        </p:spPr>
        <p:txBody>
          <a:bodyPr lIns="67346" tIns="33673" rIns="67346" bIns="33673" anchor="b"/>
          <a:lstStyle>
            <a:lvl1pPr marL="0" indent="0">
              <a:buNone/>
              <a:defRPr sz="1800" b="1"/>
            </a:lvl1pPr>
            <a:lvl2pPr marL="336728" indent="0">
              <a:buNone/>
              <a:defRPr sz="1500" b="1"/>
            </a:lvl2pPr>
            <a:lvl3pPr marL="673456" indent="0">
              <a:buNone/>
              <a:defRPr sz="1300" b="1"/>
            </a:lvl3pPr>
            <a:lvl4pPr marL="1010183" indent="0">
              <a:buNone/>
              <a:defRPr sz="1200" b="1"/>
            </a:lvl4pPr>
            <a:lvl5pPr marL="1346911" indent="0">
              <a:buNone/>
              <a:defRPr sz="1200" b="1"/>
            </a:lvl5pPr>
            <a:lvl6pPr marL="1683639" indent="0">
              <a:buNone/>
              <a:defRPr sz="1200" b="1"/>
            </a:lvl6pPr>
            <a:lvl7pPr marL="2020367" indent="0">
              <a:buNone/>
              <a:defRPr sz="1200" b="1"/>
            </a:lvl7pPr>
            <a:lvl8pPr marL="2357095" indent="0">
              <a:buNone/>
              <a:defRPr sz="1200" b="1"/>
            </a:lvl8pPr>
            <a:lvl9pPr marL="2693822" indent="0">
              <a:buNone/>
              <a:defRPr sz="1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845" y="2174788"/>
            <a:ext cx="4376732" cy="3951216"/>
          </a:xfrm>
          <a:prstGeom prst="rect">
            <a:avLst/>
          </a:prstGeom>
        </p:spPr>
        <p:txBody>
          <a:bodyPr lIns="67346" tIns="33673" rIns="67346" bIns="33673"/>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215" y="1535406"/>
            <a:ext cx="4377941" cy="639381"/>
          </a:xfrm>
          <a:prstGeom prst="rect">
            <a:avLst/>
          </a:prstGeom>
        </p:spPr>
        <p:txBody>
          <a:bodyPr lIns="67346" tIns="33673" rIns="67346" bIns="33673" anchor="b"/>
          <a:lstStyle>
            <a:lvl1pPr marL="0" indent="0">
              <a:buNone/>
              <a:defRPr sz="1800" b="1"/>
            </a:lvl1pPr>
            <a:lvl2pPr marL="336728" indent="0">
              <a:buNone/>
              <a:defRPr sz="1500" b="1"/>
            </a:lvl2pPr>
            <a:lvl3pPr marL="673456" indent="0">
              <a:buNone/>
              <a:defRPr sz="1300" b="1"/>
            </a:lvl3pPr>
            <a:lvl4pPr marL="1010183" indent="0">
              <a:buNone/>
              <a:defRPr sz="1200" b="1"/>
            </a:lvl4pPr>
            <a:lvl5pPr marL="1346911" indent="0">
              <a:buNone/>
              <a:defRPr sz="1200" b="1"/>
            </a:lvl5pPr>
            <a:lvl6pPr marL="1683639" indent="0">
              <a:buNone/>
              <a:defRPr sz="1200" b="1"/>
            </a:lvl6pPr>
            <a:lvl7pPr marL="2020367" indent="0">
              <a:buNone/>
              <a:defRPr sz="1200" b="1"/>
            </a:lvl7pPr>
            <a:lvl8pPr marL="2357095" indent="0">
              <a:buNone/>
              <a:defRPr sz="1200" b="1"/>
            </a:lvl8pPr>
            <a:lvl9pPr marL="2693822" indent="0">
              <a:buNone/>
              <a:defRPr sz="1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215" y="2174788"/>
            <a:ext cx="4377941" cy="3951216"/>
          </a:xfrm>
          <a:prstGeom prst="rect">
            <a:avLst/>
          </a:prstGeom>
        </p:spPr>
        <p:txBody>
          <a:bodyPr lIns="67346" tIns="33673" rIns="67346" bIns="33673"/>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844" y="274499"/>
            <a:ext cx="8914312" cy="1142628"/>
          </a:xfrm>
          <a:prstGeom prst="rect">
            <a:avLst/>
          </a:prstGeom>
        </p:spPr>
        <p:txBody>
          <a:bodyPr lIns="67346" tIns="33673" rIns="67346" bIns="33673"/>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845" y="273383"/>
            <a:ext cx="3258059" cy="1161597"/>
          </a:xfrm>
          <a:prstGeom prst="rect">
            <a:avLst/>
          </a:prstGeom>
        </p:spPr>
        <p:txBody>
          <a:bodyPr lIns="67346" tIns="33673" rIns="67346" bIns="33673" anchor="b"/>
          <a:lstStyle>
            <a:lvl1pPr algn="l">
              <a:defRPr sz="1500" b="1"/>
            </a:lvl1pPr>
          </a:lstStyle>
          <a:p>
            <a:r>
              <a:rPr lang="fr-FR" smtClean="0"/>
              <a:t>Cliquez pour modifier le style du titre</a:t>
            </a:r>
            <a:endParaRPr lang="fr-FR"/>
          </a:p>
        </p:txBody>
      </p:sp>
      <p:sp>
        <p:nvSpPr>
          <p:cNvPr id="3" name="Espace réservé du contenu 2"/>
          <p:cNvSpPr>
            <a:spLocks noGrp="1"/>
          </p:cNvSpPr>
          <p:nvPr>
            <p:ph idx="1"/>
          </p:nvPr>
        </p:nvSpPr>
        <p:spPr>
          <a:xfrm>
            <a:off x="3872422" y="273383"/>
            <a:ext cx="5537734" cy="5852621"/>
          </a:xfrm>
          <a:prstGeom prst="rect">
            <a:avLst/>
          </a:prstGeom>
        </p:spPr>
        <p:txBody>
          <a:bodyPr lIns="67346" tIns="33673" rIns="67346" bIns="33673"/>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845" y="1434980"/>
            <a:ext cx="3258059" cy="4691024"/>
          </a:xfrm>
          <a:prstGeom prst="rect">
            <a:avLst/>
          </a:prstGeom>
        </p:spPr>
        <p:txBody>
          <a:bodyPr lIns="67346" tIns="33673" rIns="67346" bIns="33673"/>
          <a:lstStyle>
            <a:lvl1pPr marL="0" indent="0">
              <a:buNone/>
              <a:defRPr sz="1000"/>
            </a:lvl1pPr>
            <a:lvl2pPr marL="336728" indent="0">
              <a:buNone/>
              <a:defRPr sz="900"/>
            </a:lvl2pPr>
            <a:lvl3pPr marL="673456" indent="0">
              <a:buNone/>
              <a:defRPr sz="700"/>
            </a:lvl3pPr>
            <a:lvl4pPr marL="1010183" indent="0">
              <a:buNone/>
              <a:defRPr sz="700"/>
            </a:lvl4pPr>
            <a:lvl5pPr marL="1346911" indent="0">
              <a:buNone/>
              <a:defRPr sz="700"/>
            </a:lvl5pPr>
            <a:lvl6pPr marL="1683639" indent="0">
              <a:buNone/>
              <a:defRPr sz="700"/>
            </a:lvl6pPr>
            <a:lvl7pPr marL="2020367" indent="0">
              <a:buNone/>
              <a:defRPr sz="700"/>
            </a:lvl7pPr>
            <a:lvl8pPr marL="2357095" indent="0">
              <a:buNone/>
              <a:defRPr sz="700"/>
            </a:lvl8pPr>
            <a:lvl9pPr marL="2693822" indent="0">
              <a:buNone/>
              <a:defRPr sz="7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049" y="4800377"/>
            <a:ext cx="5944083" cy="566851"/>
          </a:xfrm>
          <a:prstGeom prst="rect">
            <a:avLst/>
          </a:prstGeom>
        </p:spPr>
        <p:txBody>
          <a:bodyPr lIns="67346" tIns="33673" rIns="67346" bIns="33673" anchor="b"/>
          <a:lstStyle>
            <a:lvl1pPr algn="l">
              <a:defRPr sz="15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049" y="612601"/>
            <a:ext cx="5944083" cy="4115246"/>
          </a:xfrm>
          <a:prstGeom prst="rect">
            <a:avLst/>
          </a:prstGeom>
        </p:spPr>
        <p:txBody>
          <a:bodyPr lIns="67346" tIns="33673" rIns="67346" bIns="33673"/>
          <a:lstStyle>
            <a:lvl1pPr marL="0" indent="0">
              <a:buNone/>
              <a:defRPr sz="2400"/>
            </a:lvl1pPr>
            <a:lvl2pPr marL="336728" indent="0">
              <a:buNone/>
              <a:defRPr sz="2100"/>
            </a:lvl2pPr>
            <a:lvl3pPr marL="673456" indent="0">
              <a:buNone/>
              <a:defRPr sz="1800"/>
            </a:lvl3pPr>
            <a:lvl4pPr marL="1010183" indent="0">
              <a:buNone/>
              <a:defRPr sz="1500"/>
            </a:lvl4pPr>
            <a:lvl5pPr marL="1346911" indent="0">
              <a:buNone/>
              <a:defRPr sz="1500"/>
            </a:lvl5pPr>
            <a:lvl6pPr marL="1683639" indent="0">
              <a:buNone/>
              <a:defRPr sz="1500"/>
            </a:lvl6pPr>
            <a:lvl7pPr marL="2020367" indent="0">
              <a:buNone/>
              <a:defRPr sz="1500"/>
            </a:lvl7pPr>
            <a:lvl8pPr marL="2357095" indent="0">
              <a:buNone/>
              <a:defRPr sz="1500"/>
            </a:lvl8pPr>
            <a:lvl9pPr marL="2693822" indent="0">
              <a:buNone/>
              <a:defRPr sz="1500"/>
            </a:lvl9pPr>
          </a:lstStyle>
          <a:p>
            <a:pPr lvl="0"/>
            <a:endParaRPr lang="fr-FR" noProof="0" dirty="0"/>
          </a:p>
        </p:txBody>
      </p:sp>
      <p:sp>
        <p:nvSpPr>
          <p:cNvPr id="4" name="Espace réservé du texte 3"/>
          <p:cNvSpPr>
            <a:spLocks noGrp="1"/>
          </p:cNvSpPr>
          <p:nvPr>
            <p:ph type="body" sz="half" idx="2"/>
          </p:nvPr>
        </p:nvSpPr>
        <p:spPr>
          <a:xfrm>
            <a:off x="1941049" y="5367227"/>
            <a:ext cx="5944083" cy="804527"/>
          </a:xfrm>
          <a:prstGeom prst="rect">
            <a:avLst/>
          </a:prstGeom>
        </p:spPr>
        <p:txBody>
          <a:bodyPr lIns="67346" tIns="33673" rIns="67346" bIns="33673"/>
          <a:lstStyle>
            <a:lvl1pPr marL="0" indent="0">
              <a:buNone/>
              <a:defRPr sz="1000"/>
            </a:lvl1pPr>
            <a:lvl2pPr marL="336728" indent="0">
              <a:buNone/>
              <a:defRPr sz="900"/>
            </a:lvl2pPr>
            <a:lvl3pPr marL="673456" indent="0">
              <a:buNone/>
              <a:defRPr sz="700"/>
            </a:lvl3pPr>
            <a:lvl4pPr marL="1010183" indent="0">
              <a:buNone/>
              <a:defRPr sz="700"/>
            </a:lvl4pPr>
            <a:lvl5pPr marL="1346911" indent="0">
              <a:buNone/>
              <a:defRPr sz="700"/>
            </a:lvl5pPr>
            <a:lvl6pPr marL="1683639" indent="0">
              <a:buNone/>
              <a:defRPr sz="700"/>
            </a:lvl6pPr>
            <a:lvl7pPr marL="2020367" indent="0">
              <a:buNone/>
              <a:defRPr sz="700"/>
            </a:lvl7pPr>
            <a:lvl8pPr marL="2357095" indent="0">
              <a:buNone/>
              <a:defRPr sz="700"/>
            </a:lvl8pPr>
            <a:lvl9pPr marL="2693822" indent="0">
              <a:buNone/>
              <a:defRPr sz="7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02" name="Picture 16" descr="03int-PPT-22-02"/>
          <p:cNvPicPr>
            <a:picLocks noChangeAspect="1" noChangeArrowheads="1"/>
          </p:cNvPicPr>
          <p:nvPr userDrawn="1"/>
        </p:nvPicPr>
        <p:blipFill>
          <a:blip r:embed="rId13" cstate="print"/>
          <a:srcRect/>
          <a:stretch>
            <a:fillRect/>
          </a:stretch>
        </p:blipFill>
        <p:spPr bwMode="auto">
          <a:xfrm>
            <a:off x="0" y="0"/>
            <a:ext cx="9899650" cy="6851650"/>
          </a:xfrm>
          <a:prstGeom prst="rect">
            <a:avLst/>
          </a:prstGeom>
          <a:noFill/>
          <a:ln w="9525">
            <a:noFill/>
            <a:miter lim="800000"/>
            <a:headEnd/>
            <a:tailEnd/>
          </a:ln>
        </p:spPr>
      </p:pic>
      <p:sp>
        <p:nvSpPr>
          <p:cNvPr id="1032" name="Rectangle 8"/>
          <p:cNvSpPr>
            <a:spLocks noChangeArrowheads="1"/>
          </p:cNvSpPr>
          <p:nvPr userDrawn="1"/>
        </p:nvSpPr>
        <p:spPr bwMode="auto">
          <a:xfrm>
            <a:off x="1588" y="0"/>
            <a:ext cx="3289300" cy="3035300"/>
          </a:xfrm>
          <a:prstGeom prst="rect">
            <a:avLst/>
          </a:prstGeom>
          <a:solidFill>
            <a:srgbClr val="3D5F8A"/>
          </a:solidFill>
          <a:ln w="9525">
            <a:noFill/>
            <a:miter lim="800000"/>
            <a:headEnd/>
            <a:tailEnd/>
          </a:ln>
        </p:spPr>
        <p:txBody>
          <a:bodyPr wrap="none" lIns="67346" tIns="33673" rIns="67346" bIns="33673" anchor="ctr"/>
          <a:lstStyle/>
          <a:p>
            <a:pPr eaLnBrk="0" hangingPunct="0">
              <a:defRPr/>
            </a:pPr>
            <a:endParaRPr lang="fr-FR" dirty="0">
              <a:ea typeface="ＭＳ Ｐゴシック" pitchFamily="80" charset="-128"/>
              <a:cs typeface="+mn-cs"/>
            </a:endParaRPr>
          </a:p>
        </p:txBody>
      </p:sp>
      <p:sp>
        <p:nvSpPr>
          <p:cNvPr id="1033" name="Rectangle 9"/>
          <p:cNvSpPr>
            <a:spLocks noChangeArrowheads="1"/>
          </p:cNvSpPr>
          <p:nvPr userDrawn="1"/>
        </p:nvSpPr>
        <p:spPr bwMode="auto">
          <a:xfrm>
            <a:off x="407988" y="374650"/>
            <a:ext cx="3133725" cy="2868613"/>
          </a:xfrm>
          <a:prstGeom prst="rect">
            <a:avLst/>
          </a:prstGeom>
          <a:solidFill>
            <a:schemeClr val="bg1"/>
          </a:solidFill>
          <a:ln w="9525">
            <a:noFill/>
            <a:miter lim="800000"/>
            <a:headEnd/>
            <a:tailEnd/>
          </a:ln>
        </p:spPr>
        <p:txBody>
          <a:bodyPr wrap="none" lIns="67346" tIns="33673" rIns="67346" bIns="33673" anchor="ctr"/>
          <a:lstStyle/>
          <a:p>
            <a:pPr eaLnBrk="0" hangingPunct="0">
              <a:defRPr/>
            </a:pPr>
            <a:endParaRPr lang="fr-FR" dirty="0">
              <a:ea typeface="ＭＳ Ｐゴシック" pitchFamily="80" charset="-128"/>
              <a:cs typeface="+mn-cs"/>
            </a:endParaRPr>
          </a:p>
        </p:txBody>
      </p:sp>
      <p:sp>
        <p:nvSpPr>
          <p:cNvPr id="1034" name="Rectangle 10"/>
          <p:cNvSpPr>
            <a:spLocks noChangeArrowheads="1"/>
          </p:cNvSpPr>
          <p:nvPr userDrawn="1"/>
        </p:nvSpPr>
        <p:spPr bwMode="auto">
          <a:xfrm>
            <a:off x="9405938" y="6394450"/>
            <a:ext cx="501650" cy="463550"/>
          </a:xfrm>
          <a:prstGeom prst="rect">
            <a:avLst/>
          </a:prstGeom>
          <a:solidFill>
            <a:srgbClr val="AD006D"/>
          </a:solidFill>
          <a:ln w="9525">
            <a:noFill/>
            <a:miter lim="800000"/>
            <a:headEnd/>
            <a:tailEnd/>
          </a:ln>
        </p:spPr>
        <p:txBody>
          <a:bodyPr wrap="none" lIns="67346" tIns="33673" rIns="67346" bIns="33673" anchor="ctr"/>
          <a:lstStyle/>
          <a:p>
            <a:pPr eaLnBrk="0" hangingPunct="0">
              <a:defRPr/>
            </a:pPr>
            <a:endParaRPr lang="fr-FR" dirty="0">
              <a:ea typeface="ＭＳ Ｐゴシック" pitchFamily="80" charset="-128"/>
              <a:cs typeface="+mn-cs"/>
            </a:endParaRPr>
          </a:p>
        </p:txBody>
      </p:sp>
      <p:sp>
        <p:nvSpPr>
          <p:cNvPr id="1035" name="Rectangle 11"/>
          <p:cNvSpPr>
            <a:spLocks noChangeArrowheads="1"/>
          </p:cNvSpPr>
          <p:nvPr userDrawn="1"/>
        </p:nvSpPr>
        <p:spPr bwMode="auto">
          <a:xfrm>
            <a:off x="9288463" y="6356350"/>
            <a:ext cx="503237" cy="392113"/>
          </a:xfrm>
          <a:prstGeom prst="rect">
            <a:avLst/>
          </a:prstGeom>
          <a:solidFill>
            <a:schemeClr val="bg1"/>
          </a:solidFill>
          <a:ln w="9525">
            <a:noFill/>
            <a:miter lim="800000"/>
            <a:headEnd/>
            <a:tailEnd/>
          </a:ln>
        </p:spPr>
        <p:txBody>
          <a:bodyPr wrap="none" lIns="67346" tIns="33673" rIns="67346" bIns="33673" anchor="ctr"/>
          <a:lstStyle/>
          <a:p>
            <a:pPr eaLnBrk="0" hangingPunct="0">
              <a:defRPr/>
            </a:pPr>
            <a:endParaRPr lang="fr-FR" dirty="0">
              <a:ea typeface="ＭＳ Ｐゴシック" pitchFamily="80" charset="-128"/>
              <a:cs typeface="+mn-cs"/>
            </a:endParaRPr>
          </a:p>
        </p:txBody>
      </p:sp>
      <p:sp>
        <p:nvSpPr>
          <p:cNvPr id="1036" name="Text Box 12"/>
          <p:cNvSpPr txBox="1">
            <a:spLocks noChangeArrowheads="1"/>
          </p:cNvSpPr>
          <p:nvPr userDrawn="1"/>
        </p:nvSpPr>
        <p:spPr bwMode="auto">
          <a:xfrm>
            <a:off x="6410325" y="6396038"/>
            <a:ext cx="3367088" cy="341312"/>
          </a:xfrm>
          <a:prstGeom prst="rect">
            <a:avLst/>
          </a:prstGeom>
          <a:noFill/>
          <a:ln w="9525">
            <a:noFill/>
            <a:miter lim="800000"/>
            <a:headEnd/>
            <a:tailEnd/>
          </a:ln>
        </p:spPr>
        <p:txBody>
          <a:bodyPr lIns="67346" tIns="33673" rIns="67346" bIns="33673">
            <a:spAutoFit/>
          </a:bodyPr>
          <a:lstStyle/>
          <a:p>
            <a:pPr algn="r" eaLnBrk="0" hangingPunct="0">
              <a:defRPr/>
            </a:pPr>
            <a:fld id="{A99DB369-0BE5-4475-A92D-7E382AA40F61}" type="slidenum">
              <a:rPr lang="fr-FR">
                <a:solidFill>
                  <a:srgbClr val="3D5F8A"/>
                </a:solidFill>
                <a:ea typeface="ＭＳ Ｐゴシック" pitchFamily="80" charset="-128"/>
                <a:cs typeface="+mn-cs"/>
              </a:rPr>
              <a:pPr algn="r" eaLnBrk="0" hangingPunct="0">
                <a:defRPr/>
              </a:pPr>
              <a:t>‹N°›</a:t>
            </a:fld>
            <a:endParaRPr lang="fr-FR" dirty="0">
              <a:solidFill>
                <a:srgbClr val="3D5F8A"/>
              </a:solidFill>
              <a:ea typeface="ＭＳ Ｐゴシック" pitchFamily="80" charset="-128"/>
              <a:cs typeface="+mn-cs"/>
            </a:endParaRPr>
          </a:p>
        </p:txBody>
      </p:sp>
      <p:sp>
        <p:nvSpPr>
          <p:cNvPr id="9" name="Text Box 12"/>
          <p:cNvSpPr txBox="1">
            <a:spLocks noChangeArrowheads="1"/>
          </p:cNvSpPr>
          <p:nvPr userDrawn="1"/>
        </p:nvSpPr>
        <p:spPr bwMode="auto">
          <a:xfrm>
            <a:off x="0" y="6597650"/>
            <a:ext cx="10321925" cy="644525"/>
          </a:xfrm>
          <a:prstGeom prst="rect">
            <a:avLst/>
          </a:prstGeom>
          <a:noFill/>
          <a:ln w="9525">
            <a:noFill/>
            <a:miter lim="800000"/>
            <a:headEnd/>
            <a:tailEnd/>
          </a:ln>
        </p:spPr>
        <p:txBody>
          <a:bodyPr lIns="67346" tIns="33673" rIns="67346" bIns="33673">
            <a:spAutoFit/>
          </a:bodyPr>
          <a:lstStyle/>
          <a:p>
            <a:pPr eaLnBrk="0" hangingPunct="0">
              <a:spcBef>
                <a:spcPct val="50000"/>
              </a:spcBef>
              <a:defRPr/>
            </a:pPr>
            <a:r>
              <a:rPr lang="fr-FR" sz="1050" b="1" dirty="0">
                <a:solidFill>
                  <a:srgbClr val="3D5F8A"/>
                </a:solidFill>
                <a:latin typeface="+mn-lt"/>
                <a:ea typeface="ＭＳ Ｐゴシック" pitchFamily="80" charset="-128"/>
                <a:cs typeface="+mn-cs"/>
              </a:rPr>
              <a:t>Programme national Sécurité des patients </a:t>
            </a:r>
            <a:endParaRPr lang="fr-FR" sz="1050" dirty="0">
              <a:solidFill>
                <a:srgbClr val="3D5F8A"/>
              </a:solidFill>
              <a:latin typeface="+mn-lt"/>
              <a:ea typeface="ＭＳ Ｐゴシック" pitchFamily="80" charset="-128"/>
              <a:cs typeface="+mn-cs"/>
            </a:endParaRPr>
          </a:p>
          <a:p>
            <a:pPr algn="ctr" eaLnBrk="0" hangingPunct="0">
              <a:spcBef>
                <a:spcPct val="50000"/>
              </a:spcBef>
              <a:defRPr/>
            </a:pPr>
            <a:endParaRPr lang="fr-FR" sz="900" dirty="0">
              <a:solidFill>
                <a:srgbClr val="3D5F8A"/>
              </a:solidFill>
              <a:latin typeface="Eurostile" pitchFamily="80" charset="0"/>
              <a:ea typeface="ＭＳ Ｐゴシック" pitchFamily="80" charset="-128"/>
              <a:cs typeface="+mn-cs"/>
            </a:endParaRPr>
          </a:p>
          <a:p>
            <a:pPr algn="ctr" eaLnBrk="0" hangingPunct="0">
              <a:spcBef>
                <a:spcPct val="50000"/>
              </a:spcBef>
              <a:defRPr/>
            </a:pPr>
            <a:endParaRPr lang="fr-FR" sz="900" dirty="0">
              <a:solidFill>
                <a:srgbClr val="3D5F8A"/>
              </a:solidFill>
              <a:latin typeface="Eurostile" pitchFamily="80" charset="0"/>
              <a:ea typeface="ＭＳ Ｐゴシック" pitchFamily="80" charset="-128"/>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iming>
    <p:tnLst>
      <p:par>
        <p:cTn id="1" dur="indefinite" restart="never" nodeType="tmRoot"/>
      </p:par>
    </p:tnLst>
  </p:timing>
  <p:hf hdr="0" ftr="0" dt="0"/>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ea typeface="ＭＳ Ｐゴシック" pitchFamily="80" charset="-128"/>
        </a:defRPr>
      </a:lvl2pPr>
      <a:lvl3pPr algn="ctr" defTabSz="957263" rtl="0" eaLnBrk="0" fontAlgn="base" hangingPunct="0">
        <a:spcBef>
          <a:spcPct val="0"/>
        </a:spcBef>
        <a:spcAft>
          <a:spcPct val="0"/>
        </a:spcAft>
        <a:defRPr sz="4600">
          <a:solidFill>
            <a:schemeClr val="tx2"/>
          </a:solidFill>
          <a:latin typeface="Arial" charset="0"/>
          <a:ea typeface="ＭＳ Ｐゴシック" pitchFamily="80" charset="-128"/>
        </a:defRPr>
      </a:lvl3pPr>
      <a:lvl4pPr algn="ctr" defTabSz="957263" rtl="0" eaLnBrk="0" fontAlgn="base" hangingPunct="0">
        <a:spcBef>
          <a:spcPct val="0"/>
        </a:spcBef>
        <a:spcAft>
          <a:spcPct val="0"/>
        </a:spcAft>
        <a:defRPr sz="4600">
          <a:solidFill>
            <a:schemeClr val="tx2"/>
          </a:solidFill>
          <a:latin typeface="Arial" charset="0"/>
          <a:ea typeface="ＭＳ Ｐゴシック" pitchFamily="80" charset="-128"/>
        </a:defRPr>
      </a:lvl4pPr>
      <a:lvl5pPr algn="ctr" defTabSz="957263" rtl="0" eaLnBrk="0" fontAlgn="base" hangingPunct="0">
        <a:spcBef>
          <a:spcPct val="0"/>
        </a:spcBef>
        <a:spcAft>
          <a:spcPct val="0"/>
        </a:spcAft>
        <a:defRPr sz="4600">
          <a:solidFill>
            <a:schemeClr val="tx2"/>
          </a:solidFill>
          <a:latin typeface="Arial" charset="0"/>
          <a:ea typeface="ＭＳ Ｐゴシック" pitchFamily="80" charset="-128"/>
        </a:defRPr>
      </a:lvl5pPr>
      <a:lvl6pPr marL="336728" algn="ctr" defTabSz="957570" rtl="0" fontAlgn="base">
        <a:spcBef>
          <a:spcPct val="0"/>
        </a:spcBef>
        <a:spcAft>
          <a:spcPct val="0"/>
        </a:spcAft>
        <a:defRPr sz="4600">
          <a:solidFill>
            <a:schemeClr val="tx2"/>
          </a:solidFill>
          <a:latin typeface="Arial" charset="0"/>
          <a:ea typeface="ＭＳ Ｐゴシック" pitchFamily="80" charset="-128"/>
        </a:defRPr>
      </a:lvl6pPr>
      <a:lvl7pPr marL="673456" algn="ctr" defTabSz="957570" rtl="0" fontAlgn="base">
        <a:spcBef>
          <a:spcPct val="0"/>
        </a:spcBef>
        <a:spcAft>
          <a:spcPct val="0"/>
        </a:spcAft>
        <a:defRPr sz="4600">
          <a:solidFill>
            <a:schemeClr val="tx2"/>
          </a:solidFill>
          <a:latin typeface="Arial" charset="0"/>
          <a:ea typeface="ＭＳ Ｐゴシック" pitchFamily="80" charset="-128"/>
        </a:defRPr>
      </a:lvl7pPr>
      <a:lvl8pPr marL="1010183" algn="ctr" defTabSz="957570" rtl="0" fontAlgn="base">
        <a:spcBef>
          <a:spcPct val="0"/>
        </a:spcBef>
        <a:spcAft>
          <a:spcPct val="0"/>
        </a:spcAft>
        <a:defRPr sz="4600">
          <a:solidFill>
            <a:schemeClr val="tx2"/>
          </a:solidFill>
          <a:latin typeface="Arial" charset="0"/>
          <a:ea typeface="ＭＳ Ｐゴシック" pitchFamily="80" charset="-128"/>
        </a:defRPr>
      </a:lvl8pPr>
      <a:lvl9pPr marL="1346911" algn="ctr" defTabSz="957570" rtl="0" fontAlgn="base">
        <a:spcBef>
          <a:spcPct val="0"/>
        </a:spcBef>
        <a:spcAft>
          <a:spcPct val="0"/>
        </a:spcAft>
        <a:defRPr sz="4600">
          <a:solidFill>
            <a:schemeClr val="tx2"/>
          </a:solidFill>
          <a:latin typeface="Arial" charset="0"/>
          <a:ea typeface="ＭＳ Ｐゴシック" pitchFamily="80" charset="-128"/>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ea typeface="+mn-ea"/>
        </a:defRPr>
      </a:lvl2pPr>
      <a:lvl3pPr marL="1196975" indent="-238125" algn="l" defTabSz="957263" rtl="0" eaLnBrk="0" fontAlgn="base" hangingPunct="0">
        <a:spcBef>
          <a:spcPct val="20000"/>
        </a:spcBef>
        <a:spcAft>
          <a:spcPct val="0"/>
        </a:spcAft>
        <a:buChar char="•"/>
        <a:defRPr sz="2500">
          <a:solidFill>
            <a:schemeClr val="tx1"/>
          </a:solidFill>
          <a:latin typeface="+mn-lt"/>
          <a:ea typeface="+mn-ea"/>
        </a:defRPr>
      </a:lvl3pPr>
      <a:lvl4pPr marL="1676400" indent="-238125" algn="l" defTabSz="957263" rtl="0" eaLnBrk="0" fontAlgn="base" hangingPunct="0">
        <a:spcBef>
          <a:spcPct val="20000"/>
        </a:spcBef>
        <a:spcAft>
          <a:spcPct val="0"/>
        </a:spcAft>
        <a:buChar char="–"/>
        <a:defRPr sz="2100">
          <a:solidFill>
            <a:schemeClr val="tx1"/>
          </a:solidFill>
          <a:latin typeface="+mn-lt"/>
          <a:ea typeface="+mn-ea"/>
        </a:defRPr>
      </a:lvl4pPr>
      <a:lvl5pPr marL="2154238" indent="-238125" algn="l" defTabSz="957263" rtl="0" eaLnBrk="0" fontAlgn="base" hangingPunct="0">
        <a:spcBef>
          <a:spcPct val="20000"/>
        </a:spcBef>
        <a:spcAft>
          <a:spcPct val="0"/>
        </a:spcAft>
        <a:buChar char="»"/>
        <a:defRPr sz="2100">
          <a:solidFill>
            <a:schemeClr val="tx1"/>
          </a:solidFill>
          <a:latin typeface="+mn-lt"/>
          <a:ea typeface="+mn-ea"/>
        </a:defRPr>
      </a:lvl5pPr>
      <a:lvl6pPr marL="2491552" indent="-239685" algn="l" defTabSz="957570" rtl="0" fontAlgn="base">
        <a:spcBef>
          <a:spcPct val="20000"/>
        </a:spcBef>
        <a:spcAft>
          <a:spcPct val="0"/>
        </a:spcAft>
        <a:buChar char="»"/>
        <a:defRPr sz="2100">
          <a:solidFill>
            <a:schemeClr val="tx1"/>
          </a:solidFill>
          <a:latin typeface="+mn-lt"/>
          <a:ea typeface="+mn-ea"/>
        </a:defRPr>
      </a:lvl6pPr>
      <a:lvl7pPr marL="2828280" indent="-239685" algn="l" defTabSz="957570" rtl="0" fontAlgn="base">
        <a:spcBef>
          <a:spcPct val="20000"/>
        </a:spcBef>
        <a:spcAft>
          <a:spcPct val="0"/>
        </a:spcAft>
        <a:buChar char="»"/>
        <a:defRPr sz="2100">
          <a:solidFill>
            <a:schemeClr val="tx1"/>
          </a:solidFill>
          <a:latin typeface="+mn-lt"/>
          <a:ea typeface="+mn-ea"/>
        </a:defRPr>
      </a:lvl7pPr>
      <a:lvl8pPr marL="3165008" indent="-239685" algn="l" defTabSz="957570" rtl="0" fontAlgn="base">
        <a:spcBef>
          <a:spcPct val="20000"/>
        </a:spcBef>
        <a:spcAft>
          <a:spcPct val="0"/>
        </a:spcAft>
        <a:buChar char="»"/>
        <a:defRPr sz="2100">
          <a:solidFill>
            <a:schemeClr val="tx1"/>
          </a:solidFill>
          <a:latin typeface="+mn-lt"/>
          <a:ea typeface="+mn-ea"/>
        </a:defRPr>
      </a:lvl8pPr>
      <a:lvl9pPr marL="3501736" indent="-239685" algn="l" defTabSz="957570" rtl="0" fontAlgn="base">
        <a:spcBef>
          <a:spcPct val="20000"/>
        </a:spcBef>
        <a:spcAft>
          <a:spcPct val="0"/>
        </a:spcAft>
        <a:buChar char="»"/>
        <a:defRPr sz="2100">
          <a:solidFill>
            <a:schemeClr val="tx1"/>
          </a:solidFill>
          <a:latin typeface="+mn-lt"/>
          <a:ea typeface="+mn-ea"/>
        </a:defRPr>
      </a:lvl9pPr>
    </p:bodyStyle>
    <p:otherStyle>
      <a:defPPr>
        <a:defRPr lang="fr-FR"/>
      </a:defPPr>
      <a:lvl1pPr marL="0" algn="l" defTabSz="673456" rtl="0" eaLnBrk="1" latinLnBrk="0" hangingPunct="1">
        <a:defRPr sz="1300" kern="1200">
          <a:solidFill>
            <a:schemeClr val="tx1"/>
          </a:solidFill>
          <a:latin typeface="+mn-lt"/>
          <a:ea typeface="+mn-ea"/>
          <a:cs typeface="+mn-cs"/>
        </a:defRPr>
      </a:lvl1pPr>
      <a:lvl2pPr marL="336728" algn="l" defTabSz="673456" rtl="0" eaLnBrk="1" latinLnBrk="0" hangingPunct="1">
        <a:defRPr sz="1300" kern="1200">
          <a:solidFill>
            <a:schemeClr val="tx1"/>
          </a:solidFill>
          <a:latin typeface="+mn-lt"/>
          <a:ea typeface="+mn-ea"/>
          <a:cs typeface="+mn-cs"/>
        </a:defRPr>
      </a:lvl2pPr>
      <a:lvl3pPr marL="673456" algn="l" defTabSz="673456" rtl="0" eaLnBrk="1" latinLnBrk="0" hangingPunct="1">
        <a:defRPr sz="1300" kern="1200">
          <a:solidFill>
            <a:schemeClr val="tx1"/>
          </a:solidFill>
          <a:latin typeface="+mn-lt"/>
          <a:ea typeface="+mn-ea"/>
          <a:cs typeface="+mn-cs"/>
        </a:defRPr>
      </a:lvl3pPr>
      <a:lvl4pPr marL="1010183" algn="l" defTabSz="673456" rtl="0" eaLnBrk="1" latinLnBrk="0" hangingPunct="1">
        <a:defRPr sz="1300" kern="1200">
          <a:solidFill>
            <a:schemeClr val="tx1"/>
          </a:solidFill>
          <a:latin typeface="+mn-lt"/>
          <a:ea typeface="+mn-ea"/>
          <a:cs typeface="+mn-cs"/>
        </a:defRPr>
      </a:lvl4pPr>
      <a:lvl5pPr marL="1346911" algn="l" defTabSz="673456" rtl="0" eaLnBrk="1" latinLnBrk="0" hangingPunct="1">
        <a:defRPr sz="1300" kern="1200">
          <a:solidFill>
            <a:schemeClr val="tx1"/>
          </a:solidFill>
          <a:latin typeface="+mn-lt"/>
          <a:ea typeface="+mn-ea"/>
          <a:cs typeface="+mn-cs"/>
        </a:defRPr>
      </a:lvl5pPr>
      <a:lvl6pPr marL="1683639" algn="l" defTabSz="673456" rtl="0" eaLnBrk="1" latinLnBrk="0" hangingPunct="1">
        <a:defRPr sz="1300" kern="1200">
          <a:solidFill>
            <a:schemeClr val="tx1"/>
          </a:solidFill>
          <a:latin typeface="+mn-lt"/>
          <a:ea typeface="+mn-ea"/>
          <a:cs typeface="+mn-cs"/>
        </a:defRPr>
      </a:lvl6pPr>
      <a:lvl7pPr marL="2020367" algn="l" defTabSz="673456" rtl="0" eaLnBrk="1" latinLnBrk="0" hangingPunct="1">
        <a:defRPr sz="1300" kern="1200">
          <a:solidFill>
            <a:schemeClr val="tx1"/>
          </a:solidFill>
          <a:latin typeface="+mn-lt"/>
          <a:ea typeface="+mn-ea"/>
          <a:cs typeface="+mn-cs"/>
        </a:defRPr>
      </a:lvl7pPr>
      <a:lvl8pPr marL="2357095" algn="l" defTabSz="673456" rtl="0" eaLnBrk="1" latinLnBrk="0" hangingPunct="1">
        <a:defRPr sz="1300" kern="1200">
          <a:solidFill>
            <a:schemeClr val="tx1"/>
          </a:solidFill>
          <a:latin typeface="+mn-lt"/>
          <a:ea typeface="+mn-ea"/>
          <a:cs typeface="+mn-cs"/>
        </a:defRPr>
      </a:lvl8pPr>
      <a:lvl9pPr marL="2693822" algn="l" defTabSz="67345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 9" descr="fond powerpoint DGOS.gif"/>
          <p:cNvPicPr preferRelativeResize="0">
            <a:picLocks/>
          </p:cNvPicPr>
          <p:nvPr/>
        </p:nvPicPr>
        <p:blipFill>
          <a:blip r:embed="rId3" cstate="print"/>
          <a:srcRect/>
          <a:stretch>
            <a:fillRect/>
          </a:stretch>
        </p:blipFill>
        <p:spPr bwMode="auto">
          <a:xfrm>
            <a:off x="0" y="-171450"/>
            <a:ext cx="9906000" cy="7029450"/>
          </a:xfrm>
          <a:prstGeom prst="rect">
            <a:avLst/>
          </a:prstGeom>
          <a:noFill/>
          <a:ln w="9525">
            <a:noFill/>
            <a:miter lim="800000"/>
            <a:headEnd/>
            <a:tailEnd/>
          </a:ln>
        </p:spPr>
      </p:pic>
      <p:sp>
        <p:nvSpPr>
          <p:cNvPr id="27650" name="Text Box 9"/>
          <p:cNvSpPr txBox="1">
            <a:spLocks noChangeArrowheads="1"/>
          </p:cNvSpPr>
          <p:nvPr/>
        </p:nvSpPr>
        <p:spPr bwMode="auto">
          <a:xfrm>
            <a:off x="3512840" y="3140968"/>
            <a:ext cx="6192688" cy="1714608"/>
          </a:xfrm>
          <a:prstGeom prst="rect">
            <a:avLst/>
          </a:prstGeom>
          <a:noFill/>
          <a:ln w="9525">
            <a:noFill/>
            <a:miter lim="800000"/>
            <a:headEnd/>
            <a:tailEnd/>
          </a:ln>
        </p:spPr>
        <p:txBody>
          <a:bodyPr wrap="square" lIns="67346" tIns="33673" rIns="67346" bIns="33673">
            <a:spAutoFit/>
          </a:bodyPr>
          <a:lstStyle/>
          <a:p>
            <a:pPr eaLnBrk="0" hangingPunct="0"/>
            <a:endParaRPr lang="fr-FR" sz="2400" b="1" dirty="0" smtClean="0">
              <a:solidFill>
                <a:srgbClr val="AD006D"/>
              </a:solidFill>
            </a:endParaRPr>
          </a:p>
          <a:p>
            <a:pPr eaLnBrk="0" hangingPunct="0"/>
            <a:endParaRPr lang="fr-FR" sz="2000" b="1" dirty="0">
              <a:solidFill>
                <a:srgbClr val="AD006D"/>
              </a:solidFill>
            </a:endParaRPr>
          </a:p>
          <a:p>
            <a:pPr eaLnBrk="0" hangingPunct="0"/>
            <a:endParaRPr lang="fr-FR" sz="2000" b="1" dirty="0">
              <a:solidFill>
                <a:srgbClr val="AD006D"/>
              </a:solidFill>
            </a:endParaRPr>
          </a:p>
          <a:p>
            <a:pPr eaLnBrk="0" hangingPunct="0"/>
            <a:endParaRPr lang="fr-FR" sz="1900" dirty="0">
              <a:solidFill>
                <a:srgbClr val="AD006D"/>
              </a:solidFill>
            </a:endParaRPr>
          </a:p>
          <a:p>
            <a:pPr eaLnBrk="0" hangingPunct="0"/>
            <a:endParaRPr lang="fr-FR" sz="700" b="1" dirty="0">
              <a:solidFill>
                <a:srgbClr val="AD006D"/>
              </a:solidFill>
              <a:latin typeface="Eurostile"/>
            </a:endParaRPr>
          </a:p>
          <a:p>
            <a:pPr eaLnBrk="0" hangingPunct="0"/>
            <a:endParaRPr lang="fr-FR" sz="1700" dirty="0">
              <a:latin typeface="Eurostile"/>
            </a:endParaRPr>
          </a:p>
        </p:txBody>
      </p:sp>
      <p:sp>
        <p:nvSpPr>
          <p:cNvPr id="6" name="Text Box 9"/>
          <p:cNvSpPr txBox="1">
            <a:spLocks noChangeArrowheads="1"/>
          </p:cNvSpPr>
          <p:nvPr/>
        </p:nvSpPr>
        <p:spPr bwMode="auto">
          <a:xfrm>
            <a:off x="2792761" y="5013176"/>
            <a:ext cx="4536503" cy="1514554"/>
          </a:xfrm>
          <a:prstGeom prst="rect">
            <a:avLst/>
          </a:prstGeom>
          <a:noFill/>
          <a:ln w="9525">
            <a:noFill/>
            <a:miter lim="800000"/>
            <a:headEnd/>
            <a:tailEnd/>
          </a:ln>
        </p:spPr>
        <p:txBody>
          <a:bodyPr wrap="square" lIns="67346" tIns="33673" rIns="67346" bIns="33673">
            <a:spAutoFit/>
          </a:bodyPr>
          <a:lstStyle/>
          <a:p>
            <a:pPr eaLnBrk="0" hangingPunct="0">
              <a:defRPr/>
            </a:pPr>
            <a:r>
              <a:rPr lang="fr-FR" sz="1600" b="1" dirty="0" smtClean="0">
                <a:solidFill>
                  <a:srgbClr val="E2008C"/>
                </a:solidFill>
                <a:ea typeface="ＭＳ Ｐゴシック" pitchFamily="80" charset="-128"/>
                <a:cs typeface="+mn-cs"/>
              </a:rPr>
              <a:t>Michèle PERRIN</a:t>
            </a:r>
          </a:p>
          <a:p>
            <a:pPr eaLnBrk="0" hangingPunct="0">
              <a:defRPr/>
            </a:pPr>
            <a:r>
              <a:rPr lang="fr-FR" sz="1600" b="1" dirty="0" smtClean="0">
                <a:solidFill>
                  <a:srgbClr val="E2008C"/>
                </a:solidFill>
                <a:ea typeface="ＭＳ Ｐゴシック" pitchFamily="80" charset="-128"/>
                <a:cs typeface="+mn-cs"/>
              </a:rPr>
              <a:t>Chargée de mission</a:t>
            </a:r>
          </a:p>
          <a:p>
            <a:pPr eaLnBrk="0" hangingPunct="0">
              <a:defRPr/>
            </a:pPr>
            <a:r>
              <a:rPr lang="fr-FR" sz="1600" b="1" dirty="0" smtClean="0">
                <a:solidFill>
                  <a:srgbClr val="E2008C"/>
                </a:solidFill>
                <a:ea typeface="ＭＳ Ｐゴシック" pitchFamily="80" charset="-128"/>
                <a:cs typeface="+mn-cs"/>
              </a:rPr>
              <a:t>Bureau qualité et sécurité des soins</a:t>
            </a:r>
            <a:endParaRPr lang="fr-FR" sz="1600" b="1" dirty="0">
              <a:solidFill>
                <a:srgbClr val="E2008C"/>
              </a:solidFill>
              <a:ea typeface="ＭＳ Ｐゴシック" pitchFamily="80" charset="-128"/>
              <a:cs typeface="+mn-cs"/>
            </a:endParaRPr>
          </a:p>
          <a:p>
            <a:pPr eaLnBrk="0" hangingPunct="0">
              <a:defRPr/>
            </a:pPr>
            <a:endParaRPr lang="fr-FR" sz="1000" b="1" dirty="0" smtClean="0">
              <a:solidFill>
                <a:srgbClr val="1A4094"/>
              </a:solidFill>
              <a:ea typeface="ＭＳ Ｐゴシック" pitchFamily="80" charset="-128"/>
              <a:cs typeface="+mn-cs"/>
            </a:endParaRPr>
          </a:p>
          <a:p>
            <a:pPr eaLnBrk="0" hangingPunct="0">
              <a:defRPr/>
            </a:pPr>
            <a:r>
              <a:rPr lang="fr-FR" sz="2000" b="1" dirty="0" smtClean="0">
                <a:solidFill>
                  <a:srgbClr val="1A4094"/>
                </a:solidFill>
                <a:ea typeface="ＭＳ Ｐゴシック" pitchFamily="80" charset="-128"/>
                <a:cs typeface="+mn-cs"/>
              </a:rPr>
              <a:t> </a:t>
            </a:r>
          </a:p>
          <a:p>
            <a:pPr eaLnBrk="0" hangingPunct="0">
              <a:defRPr/>
            </a:pPr>
            <a:endParaRPr lang="fr-FR" sz="1400" spc="-15" dirty="0">
              <a:solidFill>
                <a:schemeClr val="bg1"/>
              </a:solidFill>
              <a:latin typeface="Arial"/>
              <a:ea typeface="Times New Roman"/>
              <a:cs typeface="+mn-cs"/>
            </a:endParaRPr>
          </a:p>
        </p:txBody>
      </p:sp>
      <p:sp>
        <p:nvSpPr>
          <p:cNvPr id="27652" name="Rectangle 6"/>
          <p:cNvSpPr>
            <a:spLocks noChangeArrowheads="1"/>
          </p:cNvSpPr>
          <p:nvPr/>
        </p:nvSpPr>
        <p:spPr bwMode="auto">
          <a:xfrm>
            <a:off x="4185270" y="569157"/>
            <a:ext cx="4952355" cy="1477328"/>
          </a:xfrm>
          <a:prstGeom prst="rect">
            <a:avLst/>
          </a:prstGeom>
          <a:noFill/>
          <a:ln w="9525">
            <a:noFill/>
            <a:miter lim="800000"/>
            <a:headEnd/>
            <a:tailEnd/>
          </a:ln>
        </p:spPr>
        <p:txBody>
          <a:bodyPr wrap="square">
            <a:spAutoFit/>
          </a:bodyPr>
          <a:lstStyle/>
          <a:p>
            <a:pPr eaLnBrk="0" hangingPunct="0"/>
            <a:r>
              <a:rPr lang="fr-FR" b="1" dirty="0" smtClean="0">
                <a:solidFill>
                  <a:srgbClr val="00B0F0"/>
                </a:solidFill>
              </a:rPr>
              <a:t>     </a:t>
            </a:r>
            <a:r>
              <a:rPr lang="fr-FR" sz="2000" b="1" dirty="0" smtClean="0">
                <a:solidFill>
                  <a:srgbClr val="00B0F0"/>
                </a:solidFill>
              </a:rPr>
              <a:t>Journée pour la promotion </a:t>
            </a:r>
          </a:p>
          <a:p>
            <a:pPr eaLnBrk="0" hangingPunct="0"/>
            <a:r>
              <a:rPr lang="fr-FR" sz="2000" b="1" dirty="0" smtClean="0">
                <a:solidFill>
                  <a:srgbClr val="254C96"/>
                </a:solidFill>
              </a:rPr>
              <a:t>            de la qualité des soins et </a:t>
            </a:r>
          </a:p>
          <a:p>
            <a:pPr eaLnBrk="0" hangingPunct="0"/>
            <a:r>
              <a:rPr lang="fr-FR" sz="2000" b="1" dirty="0" smtClean="0">
                <a:solidFill>
                  <a:srgbClr val="254C96"/>
                </a:solidFill>
              </a:rPr>
              <a:t>          de la sécurité des patients </a:t>
            </a:r>
            <a:endParaRPr lang="fr-FR" sz="1600" b="1" dirty="0">
              <a:solidFill>
                <a:srgbClr val="254C96"/>
              </a:solidFill>
            </a:endParaRPr>
          </a:p>
          <a:p>
            <a:pPr eaLnBrk="0" hangingPunct="0"/>
            <a:endParaRPr lang="fr-FR" sz="1100" b="1" i="1" dirty="0" smtClean="0">
              <a:solidFill>
                <a:srgbClr val="254C96"/>
              </a:solidFill>
            </a:endParaRPr>
          </a:p>
          <a:p>
            <a:pPr eaLnBrk="0" hangingPunct="0"/>
            <a:r>
              <a:rPr lang="fr-FR" b="1" i="1" dirty="0" smtClean="0">
                <a:solidFill>
                  <a:srgbClr val="FFC000"/>
                </a:solidFill>
              </a:rPr>
              <a:t>    </a:t>
            </a:r>
            <a:endParaRPr lang="fr-FR" b="1" dirty="0">
              <a:solidFill>
                <a:srgbClr val="FFC000"/>
              </a:solidFill>
            </a:endParaRPr>
          </a:p>
        </p:txBody>
      </p:sp>
      <p:pic>
        <p:nvPicPr>
          <p:cNvPr id="27653" name="Picture 2" descr="affaires_sociales_150"/>
          <p:cNvPicPr>
            <a:picLocks noChangeAspect="1" noChangeArrowheads="1"/>
          </p:cNvPicPr>
          <p:nvPr/>
        </p:nvPicPr>
        <p:blipFill>
          <a:blip r:embed="rId4" cstate="print"/>
          <a:srcRect/>
          <a:stretch>
            <a:fillRect/>
          </a:stretch>
        </p:blipFill>
        <p:spPr bwMode="auto">
          <a:xfrm>
            <a:off x="8337550" y="5373688"/>
            <a:ext cx="1352550" cy="1328737"/>
          </a:xfrm>
          <a:prstGeom prst="rect">
            <a:avLst/>
          </a:prstGeom>
          <a:noFill/>
          <a:ln w="9525">
            <a:noFill/>
            <a:miter lim="800000"/>
            <a:headEnd/>
            <a:tailEnd/>
          </a:ln>
        </p:spPr>
      </p:pic>
      <p:sp>
        <p:nvSpPr>
          <p:cNvPr id="7" name="ZoneTexte 6"/>
          <p:cNvSpPr txBox="1"/>
          <p:nvPr/>
        </p:nvSpPr>
        <p:spPr>
          <a:xfrm>
            <a:off x="4160912" y="2996952"/>
            <a:ext cx="5236314" cy="1831271"/>
          </a:xfrm>
          <a:prstGeom prst="rect">
            <a:avLst/>
          </a:prstGeom>
          <a:noFill/>
        </p:spPr>
        <p:txBody>
          <a:bodyPr wrap="square" rtlCol="0">
            <a:spAutoFit/>
          </a:bodyPr>
          <a:lstStyle/>
          <a:p>
            <a:r>
              <a:rPr lang="fr-FR" sz="1600" b="1" dirty="0" smtClean="0">
                <a:solidFill>
                  <a:srgbClr val="AD006D"/>
                </a:solidFill>
              </a:rPr>
              <a:t> </a:t>
            </a:r>
            <a:endParaRPr lang="fr-FR" b="1" dirty="0" smtClean="0">
              <a:solidFill>
                <a:srgbClr val="AD006D"/>
              </a:solidFill>
            </a:endParaRPr>
          </a:p>
          <a:p>
            <a:endParaRPr lang="fr-FR" sz="1200" b="1" dirty="0" smtClean="0">
              <a:solidFill>
                <a:srgbClr val="AD006D"/>
              </a:solidFill>
            </a:endParaRPr>
          </a:p>
          <a:p>
            <a:pPr eaLnBrk="0" hangingPunct="0"/>
            <a:r>
              <a:rPr lang="fr-FR" b="1" dirty="0" smtClean="0">
                <a:solidFill>
                  <a:srgbClr val="E2008C"/>
                </a:solidFill>
              </a:rPr>
              <a:t>Le PROGRAMME NATIONAL </a:t>
            </a:r>
          </a:p>
          <a:p>
            <a:pPr eaLnBrk="0" hangingPunct="0"/>
            <a:r>
              <a:rPr lang="fr-FR" b="1" dirty="0" smtClean="0">
                <a:solidFill>
                  <a:srgbClr val="E2008C"/>
                </a:solidFill>
              </a:rPr>
              <a:t>pour la SECURITÉ DES PATIENTS, </a:t>
            </a:r>
          </a:p>
          <a:p>
            <a:pPr eaLnBrk="0" hangingPunct="0"/>
            <a:endParaRPr lang="fr-FR" sz="900" b="1" dirty="0" smtClean="0">
              <a:solidFill>
                <a:srgbClr val="AD006D"/>
              </a:solidFill>
            </a:endParaRPr>
          </a:p>
          <a:p>
            <a:pPr eaLnBrk="0" hangingPunct="0"/>
            <a:r>
              <a:rPr lang="fr-FR" sz="1600" b="1" dirty="0" smtClean="0">
                <a:solidFill>
                  <a:srgbClr val="1A4094"/>
                </a:solidFill>
              </a:rPr>
              <a:t>levier pour la Stratégie nationale de santé</a:t>
            </a:r>
            <a:endParaRPr lang="fr-FR" sz="2400" b="1" dirty="0" smtClean="0">
              <a:solidFill>
                <a:srgbClr val="AD006D"/>
              </a:solidFill>
            </a:endParaRPr>
          </a:p>
          <a:p>
            <a:endParaRPr lang="fr-FR" sz="2400" b="1" dirty="0">
              <a:solidFill>
                <a:srgbClr val="AD006D"/>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560512" y="476672"/>
            <a:ext cx="9145016" cy="1606886"/>
          </a:xfrm>
          <a:prstGeom prst="rect">
            <a:avLst/>
          </a:prstGeom>
          <a:noFill/>
          <a:ln w="9525">
            <a:noFill/>
            <a:miter lim="800000"/>
            <a:headEnd/>
            <a:tailEnd/>
          </a:ln>
        </p:spPr>
        <p:txBody>
          <a:bodyPr wrap="square" lIns="67346" tIns="33673" rIns="67346" bIns="33673">
            <a:spAutoFit/>
          </a:bodyPr>
          <a:lstStyle/>
          <a:p>
            <a:pPr>
              <a:spcBef>
                <a:spcPts val="0"/>
              </a:spcBef>
            </a:pPr>
            <a:r>
              <a:rPr lang="fr-FR" sz="3200" dirty="0" smtClean="0">
                <a:solidFill>
                  <a:srgbClr val="AD006D"/>
                </a:solidFill>
                <a:latin typeface="ScalaSans" pitchFamily="80" charset="0"/>
              </a:rPr>
              <a:t>Information du patient, </a:t>
            </a:r>
          </a:p>
          <a:p>
            <a:pPr>
              <a:spcBef>
                <a:spcPts val="0"/>
              </a:spcBef>
            </a:pPr>
            <a:r>
              <a:rPr lang="fr-FR" sz="3200" dirty="0" smtClean="0">
                <a:solidFill>
                  <a:srgbClr val="AD006D"/>
                </a:solidFill>
                <a:latin typeface="ScalaSans" pitchFamily="80" charset="0"/>
              </a:rPr>
              <a:t>patient </a:t>
            </a:r>
            <a:r>
              <a:rPr lang="fr-FR" sz="3200" dirty="0" err="1" smtClean="0">
                <a:solidFill>
                  <a:srgbClr val="AD006D"/>
                </a:solidFill>
                <a:latin typeface="ScalaSans" pitchFamily="80" charset="0"/>
              </a:rPr>
              <a:t>co-acteur</a:t>
            </a:r>
            <a:r>
              <a:rPr lang="fr-FR" sz="3200" dirty="0" smtClean="0">
                <a:solidFill>
                  <a:srgbClr val="AD006D"/>
                </a:solidFill>
                <a:latin typeface="ScalaSans" pitchFamily="80" charset="0"/>
              </a:rPr>
              <a:t> de sa sécurité</a:t>
            </a:r>
          </a:p>
          <a:p>
            <a:pPr>
              <a:spcBef>
                <a:spcPts val="0"/>
              </a:spcBef>
            </a:pPr>
            <a:r>
              <a:rPr lang="fr-FR" sz="3600" dirty="0" smtClean="0">
                <a:solidFill>
                  <a:srgbClr val="AD006D"/>
                </a:solidFill>
                <a:latin typeface="ScalaSans" pitchFamily="80" charset="0"/>
              </a:rPr>
              <a:t>  </a:t>
            </a:r>
            <a:endParaRPr lang="fr-FR" sz="3600" i="1" dirty="0" smtClean="0">
              <a:solidFill>
                <a:srgbClr val="AD006D"/>
              </a:solidFill>
              <a:latin typeface="ScalaSans" pitchFamily="80" charset="0"/>
            </a:endParaRPr>
          </a:p>
        </p:txBody>
      </p:sp>
      <p:sp>
        <p:nvSpPr>
          <p:cNvPr id="15" name="Rectangle 4"/>
          <p:cNvSpPr>
            <a:spLocks noChangeArrowheads="1"/>
          </p:cNvSpPr>
          <p:nvPr/>
        </p:nvSpPr>
        <p:spPr bwMode="auto">
          <a:xfrm>
            <a:off x="344488" y="1700808"/>
            <a:ext cx="9561512" cy="4524279"/>
          </a:xfrm>
          <a:prstGeom prst="rect">
            <a:avLst/>
          </a:prstGeom>
          <a:noFill/>
          <a:ln w="9525">
            <a:noFill/>
            <a:miter lim="800000"/>
            <a:headEnd/>
            <a:tailEnd/>
          </a:ln>
        </p:spPr>
        <p:txBody>
          <a:bodyPr wrap="square" lIns="91406" tIns="45702" rIns="91406" bIns="45702">
            <a:spAutoFit/>
          </a:bodyPr>
          <a:lstStyle/>
          <a:p>
            <a:pPr marL="273050" indent="-273050"/>
            <a:r>
              <a:rPr lang="fr-FR" sz="2000" b="1" dirty="0" smtClean="0">
                <a:solidFill>
                  <a:srgbClr val="3D5F8A"/>
                </a:solidFill>
              </a:rPr>
              <a:t> ► Développer une relation soignant-soigné </a:t>
            </a:r>
            <a:r>
              <a:rPr lang="fr-FR" dirty="0" smtClean="0">
                <a:solidFill>
                  <a:schemeClr val="tx1">
                    <a:lumMod val="75000"/>
                    <a:lumOff val="25000"/>
                  </a:schemeClr>
                </a:solidFill>
              </a:rPr>
              <a:t>plus équilibrée, dans une logique de </a:t>
            </a:r>
            <a:r>
              <a:rPr lang="fr-FR" b="1" dirty="0" smtClean="0">
                <a:solidFill>
                  <a:schemeClr val="tx1">
                    <a:lumMod val="75000"/>
                    <a:lumOff val="25000"/>
                  </a:schemeClr>
                </a:solidFill>
              </a:rPr>
              <a:t>partenariat</a:t>
            </a:r>
            <a:r>
              <a:rPr lang="fr-FR" dirty="0" smtClean="0">
                <a:solidFill>
                  <a:schemeClr val="tx1">
                    <a:lumMod val="75000"/>
                    <a:lumOff val="25000"/>
                  </a:schemeClr>
                </a:solidFill>
              </a:rPr>
              <a:t>, prenant en compte les facteurs individuels, y compris socio-économiques :</a:t>
            </a:r>
          </a:p>
          <a:p>
            <a:pPr marL="273050" indent="-273050"/>
            <a:endParaRPr lang="fr-FR" dirty="0" smtClean="0">
              <a:solidFill>
                <a:schemeClr val="tx1">
                  <a:lumMod val="75000"/>
                  <a:lumOff val="25000"/>
                </a:schemeClr>
              </a:solidFill>
            </a:endParaRPr>
          </a:p>
          <a:p>
            <a:r>
              <a:rPr lang="fr-FR" dirty="0" smtClean="0">
                <a:solidFill>
                  <a:schemeClr val="tx1">
                    <a:lumMod val="75000"/>
                    <a:lumOff val="25000"/>
                  </a:schemeClr>
                </a:solidFill>
              </a:rPr>
              <a:t>	- Former à la communication et l’écoute active </a:t>
            </a:r>
          </a:p>
          <a:p>
            <a:r>
              <a:rPr lang="fr-FR" dirty="0" smtClean="0">
                <a:solidFill>
                  <a:schemeClr val="tx1">
                    <a:lumMod val="75000"/>
                    <a:lumOff val="25000"/>
                  </a:schemeClr>
                </a:solidFill>
              </a:rPr>
              <a:t>	- Promouvoir la participation active du patient à la sécurité des soins</a:t>
            </a:r>
          </a:p>
          <a:p>
            <a:r>
              <a:rPr lang="fr-FR" dirty="0" smtClean="0">
                <a:solidFill>
                  <a:schemeClr val="tx1">
                    <a:lumMod val="75000"/>
                    <a:lumOff val="25000"/>
                  </a:schemeClr>
                </a:solidFill>
              </a:rPr>
              <a:t> 	  	</a:t>
            </a:r>
          </a:p>
          <a:p>
            <a:pPr marL="95250" lvl="2" indent="-95250" algn="just" defTabSz="627063" eaLnBrk="0" hangingPunct="0">
              <a:defRPr/>
            </a:pPr>
            <a:r>
              <a:rPr lang="fr-FR" b="1" dirty="0" smtClean="0">
                <a:solidFill>
                  <a:srgbClr val="AD006D"/>
                </a:solidFill>
              </a:rPr>
              <a:t>		Actions réalisées  / avancées :</a:t>
            </a:r>
          </a:p>
          <a:p>
            <a:pPr marL="95250" lvl="2" indent="-95250" algn="just" defTabSz="627063" eaLnBrk="0" hangingPunct="0">
              <a:defRPr/>
            </a:pPr>
            <a:endParaRPr lang="fr-FR" b="1" dirty="0" smtClean="0">
              <a:solidFill>
                <a:srgbClr val="AD006D"/>
              </a:solidFill>
            </a:endParaRPr>
          </a:p>
          <a:p>
            <a:pPr marL="966788" lvl="4" indent="-161925" algn="just" eaLnBrk="0" hangingPunct="0">
              <a:defRPr/>
            </a:pPr>
            <a:r>
              <a:rPr lang="fr-FR" dirty="0" smtClean="0">
                <a:solidFill>
                  <a:schemeClr val="tx1">
                    <a:lumMod val="75000"/>
                    <a:lumOff val="25000"/>
                  </a:schemeClr>
                </a:solidFill>
              </a:rPr>
              <a:t>- </a:t>
            </a:r>
            <a:r>
              <a:rPr lang="fr-FR" i="1" dirty="0" smtClean="0">
                <a:solidFill>
                  <a:schemeClr val="tx1">
                    <a:lumMod val="75000"/>
                    <a:lumOff val="25000"/>
                  </a:schemeClr>
                </a:solidFill>
              </a:rPr>
              <a:t>Semaine Sécurité des Patients </a:t>
            </a:r>
            <a:r>
              <a:rPr lang="fr-FR" dirty="0" err="1" smtClean="0">
                <a:solidFill>
                  <a:schemeClr val="tx1">
                    <a:lumMod val="75000"/>
                    <a:lumOff val="25000"/>
                  </a:schemeClr>
                </a:solidFill>
              </a:rPr>
              <a:t>nov</a:t>
            </a:r>
            <a:r>
              <a:rPr lang="fr-FR" dirty="0" smtClean="0">
                <a:solidFill>
                  <a:schemeClr val="tx1">
                    <a:lumMod val="75000"/>
                    <a:lumOff val="25000"/>
                  </a:schemeClr>
                </a:solidFill>
              </a:rPr>
              <a:t> 2013 élargie à la ville, mieux « outillée »</a:t>
            </a:r>
          </a:p>
          <a:p>
            <a:pPr marL="966788" lvl="4" indent="-161925" algn="just" eaLnBrk="0" hangingPunct="0">
              <a:buFontTx/>
              <a:buChar char="-"/>
              <a:defRPr/>
            </a:pPr>
            <a:r>
              <a:rPr lang="fr-FR" dirty="0" smtClean="0">
                <a:solidFill>
                  <a:schemeClr val="tx1">
                    <a:lumMod val="75000"/>
                    <a:lumOff val="25000"/>
                  </a:schemeClr>
                </a:solidFill>
              </a:rPr>
              <a:t>brochure « patient » – outil d’aide à la communication patient/soignant</a:t>
            </a:r>
            <a:endParaRPr lang="fr-FR" sz="1900" dirty="0" smtClean="0">
              <a:solidFill>
                <a:schemeClr val="tx1">
                  <a:lumMod val="75000"/>
                  <a:lumOff val="25000"/>
                </a:schemeClr>
              </a:solidFill>
            </a:endParaRPr>
          </a:p>
          <a:p>
            <a:pPr marL="982663" lvl="3" indent="-177800" algn="just" defTabSz="258763" eaLnBrk="0" hangingPunct="0">
              <a:buFontTx/>
              <a:buChar char="-"/>
              <a:tabLst>
                <a:tab pos="900113" algn="l"/>
                <a:tab pos="982663" algn="l"/>
              </a:tabLst>
              <a:defRPr/>
            </a:pPr>
            <a:r>
              <a:rPr lang="fr-FR" dirty="0" smtClean="0"/>
              <a:t>compétences relationnelles incluses dans la formation médicale initiale (2</a:t>
            </a:r>
            <a:r>
              <a:rPr lang="fr-FR" baseline="30000" dirty="0" smtClean="0"/>
              <a:t>ème</a:t>
            </a:r>
            <a:r>
              <a:rPr lang="fr-FR" dirty="0" smtClean="0"/>
              <a:t> cycle) et dans les orientations nationales du DPC pour 2013 (orientation 2)</a:t>
            </a:r>
          </a:p>
          <a:p>
            <a:endParaRPr lang="fr-FR" sz="300" dirty="0" smtClean="0">
              <a:solidFill>
                <a:schemeClr val="tx1">
                  <a:lumMod val="75000"/>
                  <a:lumOff val="25000"/>
                </a:schemeClr>
              </a:solidFill>
            </a:endParaRPr>
          </a:p>
          <a:p>
            <a:endParaRPr lang="fr-FR" sz="1400" dirty="0" smtClean="0">
              <a:solidFill>
                <a:schemeClr val="tx1">
                  <a:lumMod val="75000"/>
                  <a:lumOff val="25000"/>
                </a:schemeClr>
              </a:solidFill>
            </a:endParaRPr>
          </a:p>
          <a:p>
            <a:endParaRPr lang="fr-FR" sz="1900" dirty="0" smtClean="0">
              <a:solidFill>
                <a:schemeClr val="tx1">
                  <a:lumMod val="75000"/>
                  <a:lumOff val="25000"/>
                </a:schemeClr>
              </a:solidFill>
            </a:endParaRPr>
          </a:p>
          <a:p>
            <a:endParaRPr lang="fr-FR" sz="1400" dirty="0" smtClean="0">
              <a:solidFill>
                <a:schemeClr val="tx1">
                  <a:lumMod val="75000"/>
                  <a:lumOff val="25000"/>
                </a:schemeClr>
              </a:solidFill>
            </a:endParaRPr>
          </a:p>
          <a:p>
            <a:endParaRPr lang="fr-FR" sz="1900" dirty="0">
              <a:solidFill>
                <a:schemeClr val="tx1">
                  <a:lumMod val="75000"/>
                  <a:lumOff val="25000"/>
                </a:schemeClr>
              </a:solidFill>
            </a:endParaRPr>
          </a:p>
        </p:txBody>
      </p:sp>
      <p:sp>
        <p:nvSpPr>
          <p:cNvPr id="7" name="Text Box 26"/>
          <p:cNvSpPr txBox="1">
            <a:spLocks noChangeArrowheads="1"/>
          </p:cNvSpPr>
          <p:nvPr/>
        </p:nvSpPr>
        <p:spPr bwMode="auto">
          <a:xfrm>
            <a:off x="-303584" y="0"/>
            <a:ext cx="1064568" cy="991333"/>
          </a:xfrm>
          <a:prstGeom prst="rect">
            <a:avLst/>
          </a:prstGeom>
          <a:noFill/>
          <a:ln w="9525">
            <a:noFill/>
            <a:miter lim="800000"/>
            <a:headEnd/>
            <a:tailEnd/>
          </a:ln>
        </p:spPr>
        <p:txBody>
          <a:bodyPr wrap="square" lIns="67346" tIns="33673" rIns="67346" bIns="33673">
            <a:spAutoFit/>
          </a:bodyPr>
          <a:lstStyle/>
          <a:p>
            <a:pPr algn="ctr">
              <a:spcBef>
                <a:spcPts val="0"/>
              </a:spcBef>
            </a:pPr>
            <a:r>
              <a:rPr lang="fr-FR" sz="2000" dirty="0" smtClean="0">
                <a:solidFill>
                  <a:schemeClr val="bg1"/>
                </a:solidFill>
                <a:latin typeface="+mj-lt"/>
              </a:rPr>
              <a:t>  AXE</a:t>
            </a:r>
          </a:p>
          <a:p>
            <a:pPr algn="ctr">
              <a:spcBef>
                <a:spcPts val="0"/>
              </a:spcBef>
            </a:pPr>
            <a:r>
              <a:rPr lang="fr-FR" sz="4000" dirty="0" smtClean="0">
                <a:solidFill>
                  <a:schemeClr val="bg1"/>
                </a:solidFill>
                <a:latin typeface="+mj-lt"/>
              </a:rPr>
              <a:t>1</a:t>
            </a:r>
            <a:endParaRPr lang="fr-FR" sz="4000" i="1" dirty="0" smtClean="0">
              <a:solidFill>
                <a:schemeClr val="bg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560512" y="476672"/>
            <a:ext cx="9145016" cy="1606886"/>
          </a:xfrm>
          <a:prstGeom prst="rect">
            <a:avLst/>
          </a:prstGeom>
          <a:noFill/>
          <a:ln w="9525">
            <a:noFill/>
            <a:miter lim="800000"/>
            <a:headEnd/>
            <a:tailEnd/>
          </a:ln>
        </p:spPr>
        <p:txBody>
          <a:bodyPr wrap="square" lIns="67346" tIns="33673" rIns="67346" bIns="33673">
            <a:spAutoFit/>
          </a:bodyPr>
          <a:lstStyle/>
          <a:p>
            <a:pPr>
              <a:spcBef>
                <a:spcPts val="0"/>
              </a:spcBef>
            </a:pPr>
            <a:r>
              <a:rPr lang="fr-FR" sz="3200" dirty="0" smtClean="0">
                <a:solidFill>
                  <a:srgbClr val="AD006D"/>
                </a:solidFill>
                <a:latin typeface="ScalaSans" pitchFamily="80" charset="0"/>
              </a:rPr>
              <a:t>Information du patient, </a:t>
            </a:r>
          </a:p>
          <a:p>
            <a:pPr>
              <a:spcBef>
                <a:spcPts val="0"/>
              </a:spcBef>
            </a:pPr>
            <a:r>
              <a:rPr lang="fr-FR" sz="3200" dirty="0" smtClean="0">
                <a:solidFill>
                  <a:srgbClr val="AD006D"/>
                </a:solidFill>
                <a:latin typeface="ScalaSans" pitchFamily="80" charset="0"/>
              </a:rPr>
              <a:t>patient </a:t>
            </a:r>
            <a:r>
              <a:rPr lang="fr-FR" sz="3200" dirty="0" err="1" smtClean="0">
                <a:solidFill>
                  <a:srgbClr val="AD006D"/>
                </a:solidFill>
                <a:latin typeface="ScalaSans" pitchFamily="80" charset="0"/>
              </a:rPr>
              <a:t>co-acteur</a:t>
            </a:r>
            <a:r>
              <a:rPr lang="fr-FR" sz="3200" dirty="0" smtClean="0">
                <a:solidFill>
                  <a:srgbClr val="AD006D"/>
                </a:solidFill>
                <a:latin typeface="ScalaSans" pitchFamily="80" charset="0"/>
              </a:rPr>
              <a:t> de sa sécurité </a:t>
            </a:r>
            <a:r>
              <a:rPr lang="fr-FR" sz="2000" dirty="0" smtClean="0">
                <a:solidFill>
                  <a:srgbClr val="AD006D"/>
                </a:solidFill>
                <a:latin typeface="ScalaSans" pitchFamily="80" charset="0"/>
              </a:rPr>
              <a:t>(suite)</a:t>
            </a:r>
            <a:endParaRPr lang="fr-FR" sz="3200" dirty="0" smtClean="0">
              <a:solidFill>
                <a:srgbClr val="AD006D"/>
              </a:solidFill>
              <a:latin typeface="ScalaSans" pitchFamily="80" charset="0"/>
            </a:endParaRPr>
          </a:p>
          <a:p>
            <a:pPr>
              <a:spcBef>
                <a:spcPts val="0"/>
              </a:spcBef>
            </a:pPr>
            <a:r>
              <a:rPr lang="fr-FR" sz="3600" dirty="0" smtClean="0">
                <a:solidFill>
                  <a:srgbClr val="AD006D"/>
                </a:solidFill>
                <a:latin typeface="ScalaSans" pitchFamily="80" charset="0"/>
              </a:rPr>
              <a:t>  </a:t>
            </a:r>
            <a:endParaRPr lang="fr-FR" sz="3600" i="1" dirty="0" smtClean="0">
              <a:solidFill>
                <a:srgbClr val="AD006D"/>
              </a:solidFill>
              <a:latin typeface="ScalaSans" pitchFamily="80" charset="0"/>
            </a:endParaRPr>
          </a:p>
        </p:txBody>
      </p:sp>
      <p:sp>
        <p:nvSpPr>
          <p:cNvPr id="15" name="Rectangle 4"/>
          <p:cNvSpPr>
            <a:spLocks noChangeArrowheads="1"/>
          </p:cNvSpPr>
          <p:nvPr/>
        </p:nvSpPr>
        <p:spPr bwMode="auto">
          <a:xfrm>
            <a:off x="560512" y="1556792"/>
            <a:ext cx="9345488" cy="4154947"/>
          </a:xfrm>
          <a:prstGeom prst="rect">
            <a:avLst/>
          </a:prstGeom>
          <a:noFill/>
          <a:ln w="9525">
            <a:noFill/>
            <a:miter lim="800000"/>
            <a:headEnd/>
            <a:tailEnd/>
          </a:ln>
        </p:spPr>
        <p:txBody>
          <a:bodyPr wrap="square" lIns="91406" tIns="45702" rIns="91406" bIns="45702">
            <a:spAutoFit/>
          </a:bodyPr>
          <a:lstStyle/>
          <a:p>
            <a:r>
              <a:rPr lang="fr-FR" sz="2000" b="1" dirty="0" smtClean="0">
                <a:solidFill>
                  <a:srgbClr val="3D5F8A"/>
                </a:solidFill>
              </a:rPr>
              <a:t> </a:t>
            </a:r>
            <a:endParaRPr lang="fr-FR" sz="1400" dirty="0" smtClean="0">
              <a:solidFill>
                <a:schemeClr val="tx1">
                  <a:lumMod val="75000"/>
                  <a:lumOff val="25000"/>
                </a:schemeClr>
              </a:solidFill>
            </a:endParaRPr>
          </a:p>
          <a:p>
            <a:pPr marL="273050" indent="-273050"/>
            <a:r>
              <a:rPr lang="fr-FR" sz="2000" b="1" dirty="0" smtClean="0">
                <a:solidFill>
                  <a:srgbClr val="3D5F8A"/>
                </a:solidFill>
              </a:rPr>
              <a:t>► Garantir l’information du patient </a:t>
            </a:r>
            <a:r>
              <a:rPr lang="fr-FR" sz="1900" dirty="0" smtClean="0">
                <a:solidFill>
                  <a:schemeClr val="tx1">
                    <a:lumMod val="75000"/>
                    <a:lumOff val="25000"/>
                  </a:schemeClr>
                </a:solidFill>
              </a:rPr>
              <a:t>lors de sa prise en charge : </a:t>
            </a:r>
          </a:p>
          <a:p>
            <a:pPr marL="273050" indent="-273050"/>
            <a:r>
              <a:rPr lang="fr-FR" sz="1900" dirty="0" smtClean="0">
                <a:solidFill>
                  <a:schemeClr val="tx1">
                    <a:lumMod val="75000"/>
                    <a:lumOff val="25000"/>
                  </a:schemeClr>
                </a:solidFill>
              </a:rPr>
              <a:t>    document de sortie pour le patient, aide à la préparation de la sortie pour le soignant, indicateurs</a:t>
            </a:r>
          </a:p>
          <a:p>
            <a:pPr marL="627063" lvl="3" indent="177800">
              <a:buFontTx/>
              <a:buChar char="-"/>
            </a:pPr>
            <a:r>
              <a:rPr lang="fr-FR" dirty="0" smtClean="0"/>
              <a:t>portail indicateurs HAS en instance de diffusion</a:t>
            </a:r>
          </a:p>
          <a:p>
            <a:pPr marL="627063" lvl="3" indent="177800">
              <a:buFontTx/>
              <a:buChar char="-"/>
            </a:pPr>
            <a:endParaRPr lang="fr-FR" dirty="0" smtClean="0"/>
          </a:p>
          <a:p>
            <a:pPr marL="627063" lvl="3" indent="177800">
              <a:buFontTx/>
              <a:buChar char="-"/>
            </a:pPr>
            <a:endParaRPr lang="fr-FR" dirty="0" smtClean="0"/>
          </a:p>
          <a:p>
            <a:pPr marL="273050" indent="-273050"/>
            <a:r>
              <a:rPr lang="fr-FR" sz="2000" b="1" dirty="0" smtClean="0">
                <a:solidFill>
                  <a:srgbClr val="3D5F8A"/>
                </a:solidFill>
              </a:rPr>
              <a:t>► Faciliter l’accomplissement des missions des représentants des usagers </a:t>
            </a:r>
            <a:r>
              <a:rPr lang="fr-FR" sz="1900" dirty="0" smtClean="0">
                <a:solidFill>
                  <a:schemeClr val="tx1">
                    <a:lumMod val="75000"/>
                    <a:lumOff val="25000"/>
                  </a:schemeClr>
                </a:solidFill>
              </a:rPr>
              <a:t>(outils d’aide au positionnement, « projet patient » fil conducteur du projet de l’ES, outils d’aide pour un diagnostic synthétique sur la sécurité des soins dans l’ES)</a:t>
            </a:r>
          </a:p>
          <a:p>
            <a:endParaRPr lang="fr-FR" sz="1900" dirty="0" smtClean="0">
              <a:solidFill>
                <a:schemeClr val="tx1">
                  <a:lumMod val="75000"/>
                  <a:lumOff val="25000"/>
                </a:schemeClr>
              </a:solidFill>
            </a:endParaRPr>
          </a:p>
          <a:p>
            <a:pPr marL="95250" lvl="2" indent="-95250" algn="just" eaLnBrk="0" hangingPunct="0">
              <a:defRPr/>
            </a:pPr>
            <a:r>
              <a:rPr lang="fr-FR" b="1" dirty="0" smtClean="0">
                <a:solidFill>
                  <a:srgbClr val="AD006D"/>
                </a:solidFill>
                <a:latin typeface="ScalaSans"/>
              </a:rPr>
              <a:t>	</a:t>
            </a:r>
            <a:r>
              <a:rPr lang="fr-FR" dirty="0" smtClean="0">
                <a:solidFill>
                  <a:srgbClr val="AD006D"/>
                </a:solidFill>
                <a:latin typeface="ScalaSans"/>
              </a:rPr>
              <a:t>Actions en cours d’élaboration en </a:t>
            </a:r>
            <a:r>
              <a:rPr lang="fr-FR" dirty="0" smtClean="0">
                <a:solidFill>
                  <a:srgbClr val="AD006D"/>
                </a:solidFill>
                <a:ea typeface="ＭＳ Ｐゴシック" pitchFamily="80" charset="-128"/>
              </a:rPr>
              <a:t>lien avec </a:t>
            </a:r>
            <a:r>
              <a:rPr lang="fr-FR" b="1" dirty="0" smtClean="0">
                <a:solidFill>
                  <a:srgbClr val="AD006D"/>
                </a:solidFill>
                <a:ea typeface="ＭＳ Ｐゴシック" pitchFamily="80" charset="-128"/>
              </a:rPr>
              <a:t>Stratégie nationale de santé </a:t>
            </a:r>
            <a:r>
              <a:rPr lang="fr-FR" dirty="0" smtClean="0">
                <a:solidFill>
                  <a:srgbClr val="AD006D"/>
                </a:solidFill>
                <a:ea typeface="ＭＳ Ｐゴシック" pitchFamily="80" charset="-128"/>
              </a:rPr>
              <a:t>et la</a:t>
            </a:r>
          </a:p>
          <a:p>
            <a:pPr marL="95250" lvl="2" indent="-95250" algn="just" eaLnBrk="0" hangingPunct="0">
              <a:defRPr/>
            </a:pPr>
            <a:r>
              <a:rPr lang="fr-FR" dirty="0" smtClean="0">
                <a:solidFill>
                  <a:srgbClr val="AD006D"/>
                </a:solidFill>
                <a:ea typeface="ＭＳ Ｐゴシック" pitchFamily="80" charset="-128"/>
              </a:rPr>
              <a:t> </a:t>
            </a:r>
            <a:r>
              <a:rPr lang="fr-FR" b="1" dirty="0" smtClean="0">
                <a:solidFill>
                  <a:srgbClr val="AD006D"/>
                </a:solidFill>
                <a:ea typeface="ＭＳ Ｐゴシック" pitchFamily="80" charset="-128"/>
              </a:rPr>
              <a:t>Mission  </a:t>
            </a:r>
            <a:r>
              <a:rPr lang="fr-FR" dirty="0" smtClean="0">
                <a:solidFill>
                  <a:srgbClr val="AD006D"/>
                </a:solidFill>
                <a:ea typeface="ＭＳ Ｐゴシック" pitchFamily="80" charset="-128"/>
              </a:rPr>
              <a:t>confiée à</a:t>
            </a:r>
            <a:r>
              <a:rPr lang="fr-FR" b="1" dirty="0" smtClean="0">
                <a:solidFill>
                  <a:srgbClr val="AD006D"/>
                </a:solidFill>
                <a:ea typeface="ＭＳ Ｐゴシック" pitchFamily="80" charset="-128"/>
              </a:rPr>
              <a:t> Mme Claire Compagnon </a:t>
            </a:r>
            <a:r>
              <a:rPr lang="fr-FR" dirty="0" smtClean="0">
                <a:solidFill>
                  <a:srgbClr val="AD006D"/>
                </a:solidFill>
                <a:ea typeface="ＭＳ Ｐゴシック" pitchFamily="80" charset="-128"/>
              </a:rPr>
              <a:t>sur la représentation des usagers</a:t>
            </a:r>
            <a:endParaRPr lang="fr-FR" dirty="0" smtClean="0">
              <a:ea typeface="ＭＳ Ｐゴシック" pitchFamily="80" charset="-128"/>
            </a:endParaRPr>
          </a:p>
          <a:p>
            <a:pPr marL="261938" lvl="2" indent="-261938" eaLnBrk="0" hangingPunct="0">
              <a:defRPr/>
            </a:pPr>
            <a:r>
              <a:rPr lang="fr-FR" b="1" dirty="0" smtClean="0"/>
              <a:t>	</a:t>
            </a:r>
            <a:endParaRPr lang="fr-FR" sz="1900" dirty="0">
              <a:solidFill>
                <a:schemeClr val="tx1">
                  <a:lumMod val="75000"/>
                  <a:lumOff val="25000"/>
                </a:schemeClr>
              </a:solidFill>
            </a:endParaRPr>
          </a:p>
        </p:txBody>
      </p:sp>
      <p:sp>
        <p:nvSpPr>
          <p:cNvPr id="7" name="Text Box 26"/>
          <p:cNvSpPr txBox="1">
            <a:spLocks noChangeArrowheads="1"/>
          </p:cNvSpPr>
          <p:nvPr/>
        </p:nvSpPr>
        <p:spPr bwMode="auto">
          <a:xfrm>
            <a:off x="-303584" y="0"/>
            <a:ext cx="1064568" cy="991333"/>
          </a:xfrm>
          <a:prstGeom prst="rect">
            <a:avLst/>
          </a:prstGeom>
          <a:noFill/>
          <a:ln w="9525">
            <a:noFill/>
            <a:miter lim="800000"/>
            <a:headEnd/>
            <a:tailEnd/>
          </a:ln>
        </p:spPr>
        <p:txBody>
          <a:bodyPr wrap="square" lIns="67346" tIns="33673" rIns="67346" bIns="33673">
            <a:spAutoFit/>
          </a:bodyPr>
          <a:lstStyle/>
          <a:p>
            <a:pPr algn="ctr">
              <a:spcBef>
                <a:spcPts val="0"/>
              </a:spcBef>
            </a:pPr>
            <a:r>
              <a:rPr lang="fr-FR" sz="2000" dirty="0" smtClean="0">
                <a:solidFill>
                  <a:schemeClr val="bg1"/>
                </a:solidFill>
                <a:latin typeface="+mj-lt"/>
              </a:rPr>
              <a:t>  AXE</a:t>
            </a:r>
          </a:p>
          <a:p>
            <a:pPr algn="ctr">
              <a:spcBef>
                <a:spcPts val="0"/>
              </a:spcBef>
            </a:pPr>
            <a:r>
              <a:rPr lang="fr-FR" sz="4000" dirty="0" smtClean="0">
                <a:solidFill>
                  <a:schemeClr val="bg1"/>
                </a:solidFill>
                <a:latin typeface="+mj-lt"/>
              </a:rPr>
              <a:t>1</a:t>
            </a:r>
            <a:endParaRPr lang="fr-FR" sz="4000" i="1" dirty="0" smtClean="0">
              <a:solidFill>
                <a:schemeClr val="bg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560512" y="476672"/>
            <a:ext cx="9145016" cy="1606886"/>
          </a:xfrm>
          <a:prstGeom prst="rect">
            <a:avLst/>
          </a:prstGeom>
          <a:noFill/>
          <a:ln w="9525">
            <a:noFill/>
            <a:miter lim="800000"/>
            <a:headEnd/>
            <a:tailEnd/>
          </a:ln>
        </p:spPr>
        <p:txBody>
          <a:bodyPr wrap="square" lIns="67346" tIns="33673" rIns="67346" bIns="33673">
            <a:spAutoFit/>
          </a:bodyPr>
          <a:lstStyle/>
          <a:p>
            <a:pPr>
              <a:spcBef>
                <a:spcPts val="0"/>
              </a:spcBef>
            </a:pPr>
            <a:r>
              <a:rPr lang="fr-FR" sz="3200" dirty="0" smtClean="0">
                <a:solidFill>
                  <a:srgbClr val="AD006D"/>
                </a:solidFill>
                <a:latin typeface="ScalaSans" pitchFamily="80" charset="0"/>
              </a:rPr>
              <a:t>Déclaration et prise en compte   </a:t>
            </a:r>
          </a:p>
          <a:p>
            <a:pPr>
              <a:spcBef>
                <a:spcPts val="0"/>
              </a:spcBef>
            </a:pPr>
            <a:r>
              <a:rPr lang="fr-FR" sz="3200" dirty="0" smtClean="0">
                <a:solidFill>
                  <a:srgbClr val="AD006D"/>
                </a:solidFill>
                <a:latin typeface="ScalaSans" pitchFamily="80" charset="0"/>
              </a:rPr>
              <a:t>des évènements indésirables </a:t>
            </a:r>
          </a:p>
          <a:p>
            <a:pPr>
              <a:spcBef>
                <a:spcPts val="0"/>
              </a:spcBef>
            </a:pPr>
            <a:r>
              <a:rPr lang="fr-FR" sz="3600" dirty="0" smtClean="0">
                <a:solidFill>
                  <a:srgbClr val="AD006D"/>
                </a:solidFill>
                <a:latin typeface="ScalaSans" pitchFamily="80" charset="0"/>
              </a:rPr>
              <a:t>  </a:t>
            </a:r>
            <a:endParaRPr lang="fr-FR" sz="3600" i="1" dirty="0" smtClean="0">
              <a:solidFill>
                <a:srgbClr val="AD006D"/>
              </a:solidFill>
              <a:latin typeface="ScalaSans" pitchFamily="80" charset="0"/>
            </a:endParaRPr>
          </a:p>
        </p:txBody>
      </p:sp>
      <p:sp>
        <p:nvSpPr>
          <p:cNvPr id="15" name="Rectangle 4"/>
          <p:cNvSpPr>
            <a:spLocks noChangeArrowheads="1"/>
          </p:cNvSpPr>
          <p:nvPr/>
        </p:nvSpPr>
        <p:spPr bwMode="auto">
          <a:xfrm>
            <a:off x="416496" y="1628800"/>
            <a:ext cx="9489504" cy="4678167"/>
          </a:xfrm>
          <a:prstGeom prst="rect">
            <a:avLst/>
          </a:prstGeom>
          <a:noFill/>
          <a:ln w="9525">
            <a:noFill/>
            <a:miter lim="800000"/>
            <a:headEnd/>
            <a:tailEnd/>
          </a:ln>
        </p:spPr>
        <p:txBody>
          <a:bodyPr wrap="square" lIns="91406" tIns="45702" rIns="91406" bIns="45702">
            <a:spAutoFit/>
          </a:bodyPr>
          <a:lstStyle/>
          <a:p>
            <a:pPr marL="271463" indent="-271463">
              <a:buClr>
                <a:srgbClr val="FF00FF"/>
              </a:buClr>
            </a:pPr>
            <a:r>
              <a:rPr lang="fr-FR" sz="2000" b="1" dirty="0" smtClean="0">
                <a:solidFill>
                  <a:srgbClr val="3D5F8A"/>
                </a:solidFill>
              </a:rPr>
              <a:t> ► </a:t>
            </a:r>
            <a:r>
              <a:rPr lang="fr-FR" dirty="0" smtClean="0">
                <a:solidFill>
                  <a:srgbClr val="3D5F8A"/>
                </a:solidFill>
              </a:rPr>
              <a:t>Mettre en place la </a:t>
            </a:r>
            <a:r>
              <a:rPr lang="fr-FR" b="1" dirty="0" smtClean="0">
                <a:solidFill>
                  <a:srgbClr val="3D5F8A"/>
                </a:solidFill>
              </a:rPr>
              <a:t>déclaration des EIG associés aux soins dans un objectif d’alerte et de retour d’expérience aux différents échelons</a:t>
            </a:r>
          </a:p>
          <a:p>
            <a:pPr>
              <a:buClr>
                <a:srgbClr val="FF00FF"/>
              </a:buClr>
            </a:pPr>
            <a:endParaRPr lang="fr-FR" sz="1000" dirty="0" smtClean="0">
              <a:solidFill>
                <a:srgbClr val="3D5F8A"/>
              </a:solidFill>
            </a:endParaRPr>
          </a:p>
          <a:p>
            <a:pPr marL="271463" indent="-271463">
              <a:buClr>
                <a:srgbClr val="FF00FF"/>
              </a:buClr>
            </a:pPr>
            <a:r>
              <a:rPr lang="fr-FR" b="1" dirty="0" smtClean="0">
                <a:solidFill>
                  <a:srgbClr val="3D5F8A"/>
                </a:solidFill>
              </a:rPr>
              <a:t> ► </a:t>
            </a:r>
            <a:r>
              <a:rPr lang="fr-FR" altLang="ja-JP" b="1" dirty="0" smtClean="0">
                <a:solidFill>
                  <a:srgbClr val="3D5F8A"/>
                </a:solidFill>
              </a:rPr>
              <a:t>Fournir de l’appui aux professionnels et structures</a:t>
            </a:r>
          </a:p>
          <a:p>
            <a:pPr marL="271463" indent="-271463">
              <a:buClr>
                <a:srgbClr val="FF00FF"/>
              </a:buClr>
            </a:pPr>
            <a:endParaRPr lang="fr-FR" altLang="ja-JP" sz="900" dirty="0" smtClean="0">
              <a:solidFill>
                <a:srgbClr val="3D5F8A"/>
              </a:solidFill>
            </a:endParaRPr>
          </a:p>
          <a:p>
            <a:pPr marL="271463" indent="-271463">
              <a:buClr>
                <a:srgbClr val="FF00FF"/>
              </a:buClr>
            </a:pPr>
            <a:r>
              <a:rPr lang="fr-FR" b="1" dirty="0" smtClean="0">
                <a:solidFill>
                  <a:srgbClr val="3D5F8A"/>
                </a:solidFill>
              </a:rPr>
              <a:t> ► Intégrer la déclaration des EIG / analyse des causes dans le dispositif de sécurité des soins</a:t>
            </a:r>
          </a:p>
          <a:p>
            <a:pPr lvl="1">
              <a:buClr>
                <a:schemeClr val="tx1">
                  <a:lumMod val="75000"/>
                  <a:lumOff val="25000"/>
                </a:schemeClr>
              </a:buClr>
            </a:pPr>
            <a:endParaRPr lang="fr-FR" sz="1100" dirty="0" smtClean="0">
              <a:solidFill>
                <a:schemeClr val="tx1">
                  <a:lumMod val="75000"/>
                  <a:lumOff val="25000"/>
                </a:schemeClr>
              </a:solidFill>
            </a:endParaRPr>
          </a:p>
          <a:p>
            <a:pPr lvl="1">
              <a:buClr>
                <a:schemeClr val="tx1">
                  <a:lumMod val="75000"/>
                  <a:lumOff val="25000"/>
                </a:schemeClr>
              </a:buClr>
            </a:pPr>
            <a:endParaRPr lang="fr-FR" sz="1100" dirty="0" smtClean="0">
              <a:solidFill>
                <a:schemeClr val="tx1">
                  <a:lumMod val="75000"/>
                  <a:lumOff val="25000"/>
                </a:schemeClr>
              </a:solidFill>
            </a:endParaRPr>
          </a:p>
          <a:p>
            <a:pPr marL="95250" lvl="2" indent="-95250" algn="just" eaLnBrk="0" hangingPunct="0">
              <a:defRPr/>
            </a:pPr>
            <a:r>
              <a:rPr lang="fr-FR" b="1" dirty="0" smtClean="0">
                <a:solidFill>
                  <a:srgbClr val="AD006D"/>
                </a:solidFill>
              </a:rPr>
              <a:t>Actions réalisées :</a:t>
            </a:r>
          </a:p>
          <a:p>
            <a:pPr marL="95250" lvl="2" indent="-95250" algn="just" eaLnBrk="0" hangingPunct="0">
              <a:defRPr/>
            </a:pPr>
            <a:endParaRPr lang="fr-FR" sz="1000" b="1" dirty="0" smtClean="0">
              <a:solidFill>
                <a:srgbClr val="AD006D"/>
              </a:solidFill>
            </a:endParaRPr>
          </a:p>
          <a:p>
            <a:pPr marL="630238" lvl="2" indent="-274638" algn="just" eaLnBrk="0" hangingPunct="0">
              <a:buFont typeface="Wingdings" pitchFamily="2" charset="2"/>
              <a:buChar char="Ø"/>
              <a:defRPr/>
            </a:pPr>
            <a:r>
              <a:rPr lang="fr-FR" dirty="0" smtClean="0"/>
              <a:t>« retour d’expérience » : dotation 16 M€ FIR 1</a:t>
            </a:r>
            <a:r>
              <a:rPr lang="fr-FR" baseline="30000" dirty="0" smtClean="0"/>
              <a:t>ère</a:t>
            </a:r>
            <a:r>
              <a:rPr lang="fr-FR" dirty="0" smtClean="0"/>
              <a:t> campagne 2013</a:t>
            </a:r>
          </a:p>
          <a:p>
            <a:pPr marL="630238" lvl="2" indent="-274638" algn="just" eaLnBrk="0" hangingPunct="0">
              <a:defRPr/>
            </a:pPr>
            <a:r>
              <a:rPr lang="fr-FR" dirty="0" smtClean="0"/>
              <a:t> </a:t>
            </a:r>
          </a:p>
          <a:p>
            <a:pPr marL="630238" lvl="3" indent="-293688" algn="just" eaLnBrk="0" hangingPunct="0">
              <a:buFont typeface="Wingdings" pitchFamily="2" charset="2"/>
              <a:buChar char="Ø"/>
              <a:defRPr/>
            </a:pPr>
            <a:r>
              <a:rPr lang="fr-FR" dirty="0" smtClean="0"/>
              <a:t>orientation nationale n°2 du DPC pour 2013 (« implication des professionnels de santé dans la qualité et la sécurité des soins et la gestion des risques »)</a:t>
            </a:r>
          </a:p>
          <a:p>
            <a:pPr marL="630238" lvl="3" indent="-293688" algn="just" eaLnBrk="0" hangingPunct="0">
              <a:buFont typeface="Wingdings" pitchFamily="2" charset="2"/>
              <a:buChar char="Ø"/>
              <a:defRPr/>
            </a:pPr>
            <a:endParaRPr lang="fr-FR" sz="1100" dirty="0" smtClean="0"/>
          </a:p>
          <a:p>
            <a:pPr marL="261938" lvl="2" indent="-261938" eaLnBrk="0" hangingPunct="0">
              <a:defRPr/>
            </a:pPr>
            <a:r>
              <a:rPr lang="fr-FR" b="1" dirty="0" smtClean="0">
                <a:solidFill>
                  <a:srgbClr val="AD006D"/>
                </a:solidFill>
              </a:rPr>
              <a:t>Actions à venir  </a:t>
            </a:r>
            <a:r>
              <a:rPr lang="fr-FR" dirty="0" smtClean="0"/>
              <a:t>: </a:t>
            </a:r>
            <a:r>
              <a:rPr lang="fr-FR" dirty="0" err="1" smtClean="0"/>
              <a:t>cf</a:t>
            </a:r>
            <a:r>
              <a:rPr lang="fr-FR" dirty="0" smtClean="0"/>
              <a:t> Stratégie nationale de santé  -  DGS / HAS </a:t>
            </a:r>
            <a:endParaRPr lang="fr-FR" b="1" dirty="0" smtClean="0"/>
          </a:p>
          <a:p>
            <a:pPr marL="630238" lvl="3" indent="-293688" algn="just" eaLnBrk="0" hangingPunct="0">
              <a:defRPr/>
            </a:pPr>
            <a:r>
              <a:rPr lang="fr-FR" dirty="0" smtClean="0"/>
              <a:t> </a:t>
            </a:r>
          </a:p>
          <a:p>
            <a:pPr lvl="1">
              <a:buClr>
                <a:schemeClr val="tx1">
                  <a:lumMod val="75000"/>
                  <a:lumOff val="25000"/>
                </a:schemeClr>
              </a:buClr>
              <a:buFont typeface="Symbol" pitchFamily="18" charset="2"/>
              <a:buChar char=""/>
            </a:pPr>
            <a:endParaRPr lang="fr-FR" dirty="0">
              <a:solidFill>
                <a:schemeClr val="tx1">
                  <a:lumMod val="75000"/>
                  <a:lumOff val="25000"/>
                </a:schemeClr>
              </a:solidFill>
            </a:endParaRPr>
          </a:p>
        </p:txBody>
      </p:sp>
      <p:sp>
        <p:nvSpPr>
          <p:cNvPr id="6" name="Text Box 26"/>
          <p:cNvSpPr txBox="1">
            <a:spLocks noChangeArrowheads="1"/>
          </p:cNvSpPr>
          <p:nvPr/>
        </p:nvSpPr>
        <p:spPr bwMode="auto">
          <a:xfrm>
            <a:off x="-303584" y="0"/>
            <a:ext cx="1064568" cy="991333"/>
          </a:xfrm>
          <a:prstGeom prst="rect">
            <a:avLst/>
          </a:prstGeom>
          <a:noFill/>
          <a:ln w="9525">
            <a:noFill/>
            <a:miter lim="800000"/>
            <a:headEnd/>
            <a:tailEnd/>
          </a:ln>
        </p:spPr>
        <p:txBody>
          <a:bodyPr wrap="square" lIns="67346" tIns="33673" rIns="67346" bIns="33673">
            <a:spAutoFit/>
          </a:bodyPr>
          <a:lstStyle/>
          <a:p>
            <a:pPr algn="ctr">
              <a:spcBef>
                <a:spcPts val="0"/>
              </a:spcBef>
            </a:pPr>
            <a:r>
              <a:rPr lang="fr-FR" sz="2000" dirty="0" smtClean="0">
                <a:solidFill>
                  <a:schemeClr val="bg1"/>
                </a:solidFill>
                <a:latin typeface="+mj-lt"/>
              </a:rPr>
              <a:t>  AXE</a:t>
            </a:r>
          </a:p>
          <a:p>
            <a:pPr algn="ctr">
              <a:spcBef>
                <a:spcPts val="0"/>
              </a:spcBef>
            </a:pPr>
            <a:r>
              <a:rPr lang="fr-FR" sz="4000" dirty="0" smtClean="0">
                <a:solidFill>
                  <a:schemeClr val="bg1"/>
                </a:solidFill>
                <a:latin typeface="+mj-lt"/>
              </a:rPr>
              <a:t>2</a:t>
            </a:r>
            <a:endParaRPr lang="fr-FR" sz="4000" i="1" dirty="0" smtClean="0">
              <a:solidFill>
                <a:schemeClr val="bg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488504" y="404664"/>
            <a:ext cx="9145016" cy="1052889"/>
          </a:xfrm>
          <a:prstGeom prst="rect">
            <a:avLst/>
          </a:prstGeom>
          <a:noFill/>
          <a:ln w="9525">
            <a:noFill/>
            <a:miter lim="800000"/>
            <a:headEnd/>
            <a:tailEnd/>
          </a:ln>
        </p:spPr>
        <p:txBody>
          <a:bodyPr wrap="square" lIns="67346" tIns="33673" rIns="67346" bIns="33673">
            <a:spAutoFit/>
          </a:bodyPr>
          <a:lstStyle/>
          <a:p>
            <a:pPr>
              <a:spcBef>
                <a:spcPts val="0"/>
              </a:spcBef>
            </a:pPr>
            <a:r>
              <a:rPr lang="fr-FR" sz="3200" dirty="0" smtClean="0">
                <a:solidFill>
                  <a:srgbClr val="AD006D"/>
                </a:solidFill>
                <a:latin typeface="ScalaSans" pitchFamily="80" charset="0"/>
              </a:rPr>
              <a:t>Formation, culture de sécurité, appui</a:t>
            </a:r>
          </a:p>
          <a:p>
            <a:pPr>
              <a:spcBef>
                <a:spcPts val="0"/>
              </a:spcBef>
            </a:pPr>
            <a:r>
              <a:rPr lang="fr-FR" sz="3200" dirty="0" smtClean="0">
                <a:solidFill>
                  <a:srgbClr val="AD006D"/>
                </a:solidFill>
                <a:latin typeface="ScalaSans" pitchFamily="80" charset="0"/>
              </a:rPr>
              <a:t>  </a:t>
            </a:r>
            <a:endParaRPr lang="fr-FR" sz="3200" i="1" dirty="0" smtClean="0">
              <a:solidFill>
                <a:srgbClr val="AD006D"/>
              </a:solidFill>
              <a:latin typeface="ScalaSans" pitchFamily="80" charset="0"/>
            </a:endParaRPr>
          </a:p>
        </p:txBody>
      </p:sp>
      <p:sp>
        <p:nvSpPr>
          <p:cNvPr id="15" name="Rectangle 4"/>
          <p:cNvSpPr>
            <a:spLocks noChangeArrowheads="1"/>
          </p:cNvSpPr>
          <p:nvPr/>
        </p:nvSpPr>
        <p:spPr bwMode="auto">
          <a:xfrm>
            <a:off x="272480" y="1277790"/>
            <a:ext cx="9633520" cy="6063162"/>
          </a:xfrm>
          <a:prstGeom prst="rect">
            <a:avLst/>
          </a:prstGeom>
          <a:noFill/>
          <a:ln w="9525">
            <a:noFill/>
            <a:miter lim="800000"/>
            <a:headEnd/>
            <a:tailEnd/>
          </a:ln>
        </p:spPr>
        <p:txBody>
          <a:bodyPr wrap="square" lIns="91406" tIns="45702" rIns="91406" bIns="45702">
            <a:spAutoFit/>
          </a:bodyPr>
          <a:lstStyle/>
          <a:p>
            <a:pPr marL="357188" indent="-357188"/>
            <a:r>
              <a:rPr lang="fr-FR" sz="2000" b="1" dirty="0" smtClean="0">
                <a:solidFill>
                  <a:srgbClr val="3D5F8A"/>
                </a:solidFill>
              </a:rPr>
              <a:t> ►  </a:t>
            </a:r>
            <a:r>
              <a:rPr lang="fr-FR" sz="2000" dirty="0" smtClean="0">
                <a:solidFill>
                  <a:schemeClr val="tx1">
                    <a:lumMod val="75000"/>
                    <a:lumOff val="25000"/>
                  </a:schemeClr>
                </a:solidFill>
              </a:rPr>
              <a:t>Développer le </a:t>
            </a:r>
            <a:r>
              <a:rPr lang="fr-FR" sz="2000" b="1" dirty="0" smtClean="0">
                <a:solidFill>
                  <a:srgbClr val="3D5F8A"/>
                </a:solidFill>
              </a:rPr>
              <a:t>retour sur expérience</a:t>
            </a:r>
            <a:r>
              <a:rPr lang="fr-FR" sz="2000" dirty="0" smtClean="0">
                <a:solidFill>
                  <a:schemeClr val="tx1">
                    <a:lumMod val="75000"/>
                    <a:lumOff val="25000"/>
                  </a:schemeClr>
                </a:solidFill>
              </a:rPr>
              <a:t>, socle de l’apprentissage de la </a:t>
            </a:r>
            <a:r>
              <a:rPr lang="fr-FR" altLang="ja-JP" sz="2000" dirty="0" smtClean="0">
                <a:solidFill>
                  <a:schemeClr val="tx1">
                    <a:lumMod val="75000"/>
                    <a:lumOff val="25000"/>
                  </a:schemeClr>
                </a:solidFill>
              </a:rPr>
              <a:t>sécurité</a:t>
            </a:r>
          </a:p>
          <a:p>
            <a:pPr marL="95250" lvl="2" indent="-95250" algn="just" eaLnBrk="0" hangingPunct="0">
              <a:defRPr/>
            </a:pPr>
            <a:endParaRPr lang="fr-FR" sz="600" b="1" dirty="0" smtClean="0">
              <a:solidFill>
                <a:srgbClr val="AD006D"/>
              </a:solidFill>
              <a:latin typeface="ScalaSans"/>
            </a:endParaRPr>
          </a:p>
          <a:p>
            <a:pPr marL="95250" lvl="2" indent="-95250" algn="just" defTabSz="531813" eaLnBrk="0" hangingPunct="0">
              <a:defRPr/>
            </a:pPr>
            <a:r>
              <a:rPr lang="fr-FR" b="1" dirty="0" smtClean="0">
                <a:solidFill>
                  <a:srgbClr val="AD006D"/>
                </a:solidFill>
                <a:latin typeface="ScalaSans"/>
              </a:rPr>
              <a:t>		Actions réalisée : </a:t>
            </a:r>
          </a:p>
          <a:p>
            <a:pPr marL="355600" lvl="2" indent="0" algn="just" defTabSz="531813" eaLnBrk="0" hangingPunct="0">
              <a:buFont typeface="Wingdings" pitchFamily="2" charset="2"/>
              <a:buChar char="Ø"/>
              <a:defRPr/>
            </a:pPr>
            <a:r>
              <a:rPr lang="fr-FR" sz="1600" b="1" dirty="0" smtClean="0">
                <a:solidFill>
                  <a:srgbClr val="AD006D"/>
                </a:solidFill>
                <a:latin typeface="ScalaSans"/>
                <a:ea typeface="ＭＳ Ｐゴシック" pitchFamily="80" charset="-128"/>
              </a:rPr>
              <a:t>	 </a:t>
            </a:r>
            <a:r>
              <a:rPr lang="fr-FR" sz="1600" dirty="0" smtClean="0"/>
              <a:t>retour d’expérience : dotation 16 M€ FIR 1</a:t>
            </a:r>
            <a:r>
              <a:rPr lang="fr-FR" sz="1600" baseline="30000" dirty="0" smtClean="0"/>
              <a:t>ère</a:t>
            </a:r>
            <a:r>
              <a:rPr lang="fr-FR" sz="1600" dirty="0" smtClean="0"/>
              <a:t> campagne 2013</a:t>
            </a:r>
          </a:p>
          <a:p>
            <a:pPr marL="355600" lvl="2" indent="0" algn="just" defTabSz="531813" eaLnBrk="0" hangingPunct="0">
              <a:defRPr/>
            </a:pPr>
            <a:endParaRPr lang="fr-FR" altLang="ja-JP" sz="2000" dirty="0" smtClean="0">
              <a:solidFill>
                <a:schemeClr val="tx1">
                  <a:lumMod val="75000"/>
                  <a:lumOff val="25000"/>
                </a:schemeClr>
              </a:solidFill>
            </a:endParaRPr>
          </a:p>
          <a:p>
            <a:pPr marL="357188" indent="-1588">
              <a:tabLst>
                <a:tab pos="355600" algn="l"/>
              </a:tabLst>
            </a:pPr>
            <a:endParaRPr lang="fr-FR" altLang="ja-JP" sz="1200" dirty="0" smtClean="0">
              <a:solidFill>
                <a:schemeClr val="tx1">
                  <a:lumMod val="75000"/>
                  <a:lumOff val="25000"/>
                </a:schemeClr>
              </a:solidFill>
            </a:endParaRPr>
          </a:p>
          <a:p>
            <a:pPr marL="357188" indent="-357188"/>
            <a:r>
              <a:rPr lang="fr-FR" sz="2000" b="1" dirty="0" smtClean="0">
                <a:solidFill>
                  <a:srgbClr val="3D5F8A"/>
                </a:solidFill>
              </a:rPr>
              <a:t> ►  </a:t>
            </a:r>
            <a:r>
              <a:rPr lang="fr-FR" altLang="ja-JP" sz="2000" dirty="0" smtClean="0">
                <a:solidFill>
                  <a:schemeClr val="tx1">
                    <a:lumMod val="75000"/>
                    <a:lumOff val="25000"/>
                  </a:schemeClr>
                </a:solidFill>
              </a:rPr>
              <a:t>S’appuyer sur la </a:t>
            </a:r>
            <a:r>
              <a:rPr lang="fr-FR" altLang="ja-JP" sz="2000" b="1" dirty="0" err="1" smtClean="0">
                <a:solidFill>
                  <a:srgbClr val="3D5F8A"/>
                </a:solidFill>
              </a:rPr>
              <a:t>pluriprofessionalité</a:t>
            </a:r>
            <a:r>
              <a:rPr lang="fr-FR" altLang="ja-JP" sz="2000" dirty="0" smtClean="0">
                <a:solidFill>
                  <a:schemeClr val="tx1">
                    <a:lumMod val="75000"/>
                    <a:lumOff val="25000"/>
                  </a:schemeClr>
                </a:solidFill>
              </a:rPr>
              <a:t> et l’ </a:t>
            </a:r>
            <a:r>
              <a:rPr lang="fr-FR" altLang="ja-JP" sz="2000" b="1" dirty="0" smtClean="0">
                <a:solidFill>
                  <a:srgbClr val="3D5F8A"/>
                </a:solidFill>
              </a:rPr>
              <a:t>équipe</a:t>
            </a:r>
            <a:r>
              <a:rPr lang="fr-FR" altLang="ja-JP" sz="2000" dirty="0" smtClean="0">
                <a:solidFill>
                  <a:schemeClr val="tx1">
                    <a:lumMod val="75000"/>
                    <a:lumOff val="25000"/>
                  </a:schemeClr>
                </a:solidFill>
              </a:rPr>
              <a:t> pour construire une </a:t>
            </a:r>
          </a:p>
          <a:p>
            <a:pPr marL="357188" indent="-1588"/>
            <a:r>
              <a:rPr lang="fr-FR" altLang="ja-JP" sz="2000" b="1" dirty="0" smtClean="0">
                <a:solidFill>
                  <a:srgbClr val="3D5F8A"/>
                </a:solidFill>
              </a:rPr>
              <a:t>culture de sécurité</a:t>
            </a:r>
            <a:r>
              <a:rPr lang="fr-FR" altLang="ja-JP" sz="2000" dirty="0" smtClean="0">
                <a:solidFill>
                  <a:schemeClr val="tx1">
                    <a:lumMod val="75000"/>
                    <a:lumOff val="25000"/>
                  </a:schemeClr>
                </a:solidFill>
              </a:rPr>
              <a:t> </a:t>
            </a:r>
          </a:p>
          <a:p>
            <a:pPr marL="357188" indent="-1588"/>
            <a:endParaRPr lang="fr-FR" altLang="ja-JP" dirty="0" smtClean="0">
              <a:solidFill>
                <a:schemeClr val="tx1">
                  <a:lumMod val="75000"/>
                  <a:lumOff val="25000"/>
                </a:schemeClr>
              </a:solidFill>
            </a:endParaRPr>
          </a:p>
          <a:p>
            <a:pPr marL="357188" indent="-1588"/>
            <a:r>
              <a:rPr lang="fr-FR" b="1" dirty="0" smtClean="0">
                <a:solidFill>
                  <a:srgbClr val="AD006D"/>
                </a:solidFill>
                <a:latin typeface="ScalaSans"/>
              </a:rPr>
              <a:t>   Actions réalisées / avancées :</a:t>
            </a:r>
            <a:endParaRPr lang="fr-FR" altLang="ja-JP" b="1" dirty="0" smtClean="0">
              <a:solidFill>
                <a:srgbClr val="3D5F8A"/>
              </a:solidFill>
            </a:endParaRPr>
          </a:p>
          <a:p>
            <a:pPr marL="357188" indent="-1588"/>
            <a:endParaRPr lang="fr-FR" altLang="ja-JP" sz="1100" b="1" dirty="0" smtClean="0">
              <a:solidFill>
                <a:srgbClr val="3D5F8A"/>
              </a:solidFill>
            </a:endParaRPr>
          </a:p>
          <a:p>
            <a:pPr marL="531813" lvl="3" indent="-176213">
              <a:buFont typeface="Wingdings" pitchFamily="2" charset="2"/>
              <a:buChar char="Ø"/>
              <a:tabLst>
                <a:tab pos="450850" algn="l"/>
              </a:tabLst>
            </a:pPr>
            <a:r>
              <a:rPr lang="fr-FR" sz="1600" dirty="0" smtClean="0"/>
              <a:t>inter-</a:t>
            </a:r>
            <a:r>
              <a:rPr lang="fr-FR" sz="1600" dirty="0" err="1" smtClean="0"/>
              <a:t>filiarité</a:t>
            </a:r>
            <a:r>
              <a:rPr lang="fr-FR" sz="1600" dirty="0" smtClean="0"/>
              <a:t> et management des démarches qualité/sécurité : orientation nationale n°4 du DPC pour 2013 « </a:t>
            </a:r>
            <a:r>
              <a:rPr lang="fr-FR" sz="1600" i="1" dirty="0" smtClean="0"/>
              <a:t>amélioration des relations entre professionnels de santé et au travail en équipes </a:t>
            </a:r>
            <a:r>
              <a:rPr lang="fr-FR" sz="1600" i="1" dirty="0" err="1" smtClean="0"/>
              <a:t>pluriprofessionnelles</a:t>
            </a:r>
            <a:r>
              <a:rPr lang="fr-FR" sz="1600" dirty="0" smtClean="0"/>
              <a:t> »</a:t>
            </a:r>
          </a:p>
          <a:p>
            <a:pPr marL="531813" lvl="3" indent="-176213">
              <a:buFont typeface="Wingdings" pitchFamily="2" charset="2"/>
              <a:buChar char="Ø"/>
              <a:tabLst>
                <a:tab pos="450850" algn="l"/>
              </a:tabLst>
            </a:pPr>
            <a:endParaRPr lang="fr-FR" sz="1400" dirty="0" smtClean="0"/>
          </a:p>
          <a:p>
            <a:pPr marL="531813" lvl="3" indent="-176213">
              <a:buFont typeface="Wingdings" pitchFamily="2" charset="2"/>
              <a:buChar char="Ø"/>
              <a:tabLst>
                <a:tab pos="450850" algn="l"/>
              </a:tabLst>
            </a:pPr>
            <a:r>
              <a:rPr lang="fr-FR" sz="1600" dirty="0" smtClean="0">
                <a:ea typeface="ＭＳ Ｐゴシック" pitchFamily="80" charset="-128"/>
              </a:rPr>
              <a:t> action de « formation nationale » sur la « Gestion des risques en équipe » valant DPC (2014) – ANFH </a:t>
            </a:r>
            <a:endParaRPr lang="fr-FR" sz="1600" dirty="0" smtClean="0">
              <a:solidFill>
                <a:schemeClr val="tx1">
                  <a:lumMod val="75000"/>
                  <a:lumOff val="25000"/>
                </a:schemeClr>
              </a:solidFill>
            </a:endParaRPr>
          </a:p>
          <a:p>
            <a:pPr marL="357188" indent="-357188"/>
            <a:endParaRPr lang="fr-FR" altLang="ja-JP" sz="1100" dirty="0" smtClean="0">
              <a:solidFill>
                <a:schemeClr val="tx1">
                  <a:lumMod val="75000"/>
                  <a:lumOff val="25000"/>
                </a:schemeClr>
              </a:solidFill>
            </a:endParaRPr>
          </a:p>
          <a:p>
            <a:pPr marL="357188" indent="-357188"/>
            <a:r>
              <a:rPr lang="fr-FR" sz="2000" b="1" dirty="0" smtClean="0">
                <a:solidFill>
                  <a:srgbClr val="3D5F8A"/>
                </a:solidFill>
              </a:rPr>
              <a:t> ►  Mobiliser le management </a:t>
            </a:r>
            <a:r>
              <a:rPr lang="fr-FR" sz="2000" dirty="0" smtClean="0">
                <a:solidFill>
                  <a:schemeClr val="tx1">
                    <a:lumMod val="75000"/>
                    <a:lumOff val="25000"/>
                  </a:schemeClr>
                </a:solidFill>
              </a:rPr>
              <a:t>(manager au nom de la sécurité)</a:t>
            </a:r>
          </a:p>
          <a:p>
            <a:pPr marL="630238" lvl="3" indent="-534988" eaLnBrk="0" hangingPunct="0">
              <a:defRPr/>
            </a:pPr>
            <a:endParaRPr lang="fr-FR" sz="1100" dirty="0" smtClean="0">
              <a:solidFill>
                <a:schemeClr val="tx1">
                  <a:lumMod val="75000"/>
                  <a:lumOff val="25000"/>
                </a:schemeClr>
              </a:solidFill>
            </a:endParaRPr>
          </a:p>
          <a:p>
            <a:pPr marL="355600" lvl="3" indent="-260350" eaLnBrk="0" hangingPunct="0">
              <a:defRPr/>
            </a:pPr>
            <a:endParaRPr lang="fr-FR" sz="1600" dirty="0" smtClean="0"/>
          </a:p>
          <a:p>
            <a:pPr marL="357188" indent="-357188"/>
            <a:endParaRPr lang="fr-FR" sz="2000" b="1" dirty="0" smtClean="0">
              <a:solidFill>
                <a:srgbClr val="3D5F8A"/>
              </a:solidFill>
            </a:endParaRPr>
          </a:p>
          <a:p>
            <a:pPr marL="357188" indent="-357188"/>
            <a:endParaRPr lang="fr-FR" sz="1600" dirty="0" smtClean="0">
              <a:solidFill>
                <a:schemeClr val="tx1">
                  <a:lumMod val="75000"/>
                  <a:lumOff val="25000"/>
                </a:schemeClr>
              </a:solidFill>
            </a:endParaRPr>
          </a:p>
          <a:p>
            <a:pPr marL="357188" indent="-357188"/>
            <a:endParaRPr lang="fr-FR" sz="1900" dirty="0">
              <a:solidFill>
                <a:schemeClr val="tx1">
                  <a:lumMod val="75000"/>
                  <a:lumOff val="25000"/>
                </a:schemeClr>
              </a:solidFill>
            </a:endParaRPr>
          </a:p>
        </p:txBody>
      </p:sp>
      <p:sp>
        <p:nvSpPr>
          <p:cNvPr id="6" name="Text Box 26"/>
          <p:cNvSpPr txBox="1">
            <a:spLocks noChangeArrowheads="1"/>
          </p:cNvSpPr>
          <p:nvPr/>
        </p:nvSpPr>
        <p:spPr bwMode="auto">
          <a:xfrm>
            <a:off x="-303584" y="0"/>
            <a:ext cx="1064568" cy="991333"/>
          </a:xfrm>
          <a:prstGeom prst="rect">
            <a:avLst/>
          </a:prstGeom>
          <a:noFill/>
          <a:ln w="9525">
            <a:noFill/>
            <a:miter lim="800000"/>
            <a:headEnd/>
            <a:tailEnd/>
          </a:ln>
        </p:spPr>
        <p:txBody>
          <a:bodyPr wrap="square" lIns="67346" tIns="33673" rIns="67346" bIns="33673">
            <a:spAutoFit/>
          </a:bodyPr>
          <a:lstStyle/>
          <a:p>
            <a:pPr algn="ctr">
              <a:spcBef>
                <a:spcPts val="0"/>
              </a:spcBef>
            </a:pPr>
            <a:r>
              <a:rPr lang="fr-FR" sz="2000" dirty="0" smtClean="0">
                <a:solidFill>
                  <a:schemeClr val="bg1"/>
                </a:solidFill>
                <a:latin typeface="+mj-lt"/>
              </a:rPr>
              <a:t>  AXE</a:t>
            </a:r>
          </a:p>
          <a:p>
            <a:pPr algn="ctr">
              <a:spcBef>
                <a:spcPts val="0"/>
              </a:spcBef>
            </a:pPr>
            <a:r>
              <a:rPr lang="fr-FR" sz="4000" dirty="0" smtClean="0">
                <a:solidFill>
                  <a:schemeClr val="bg1"/>
                </a:solidFill>
                <a:latin typeface="+mj-lt"/>
              </a:rPr>
              <a:t>3</a:t>
            </a:r>
            <a:endParaRPr lang="fr-FR" sz="4000" i="1" dirty="0" smtClean="0">
              <a:solidFill>
                <a:schemeClr val="bg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588740" y="238259"/>
            <a:ext cx="9145016" cy="1052889"/>
          </a:xfrm>
          <a:prstGeom prst="rect">
            <a:avLst/>
          </a:prstGeom>
          <a:noFill/>
          <a:ln w="9525">
            <a:noFill/>
            <a:miter lim="800000"/>
            <a:headEnd/>
            <a:tailEnd/>
          </a:ln>
        </p:spPr>
        <p:txBody>
          <a:bodyPr wrap="square" lIns="67346" tIns="33673" rIns="67346" bIns="33673">
            <a:spAutoFit/>
          </a:bodyPr>
          <a:lstStyle/>
          <a:p>
            <a:pPr>
              <a:spcBef>
                <a:spcPts val="0"/>
              </a:spcBef>
            </a:pPr>
            <a:r>
              <a:rPr lang="fr-FR" sz="3200" dirty="0" smtClean="0">
                <a:solidFill>
                  <a:srgbClr val="AD006D"/>
                </a:solidFill>
                <a:latin typeface="ScalaSans" pitchFamily="80" charset="0"/>
              </a:rPr>
              <a:t>Formation, culture de sécurité, appui </a:t>
            </a:r>
            <a:r>
              <a:rPr lang="fr-FR" sz="2400" dirty="0" smtClean="0">
                <a:solidFill>
                  <a:srgbClr val="AD006D"/>
                </a:solidFill>
                <a:latin typeface="ScalaSans" pitchFamily="80" charset="0"/>
              </a:rPr>
              <a:t>(suite</a:t>
            </a:r>
            <a:r>
              <a:rPr lang="fr-FR" sz="2000" dirty="0" smtClean="0">
                <a:solidFill>
                  <a:srgbClr val="AD006D"/>
                </a:solidFill>
                <a:latin typeface="ScalaSans" pitchFamily="80" charset="0"/>
              </a:rPr>
              <a:t>)</a:t>
            </a:r>
            <a:endParaRPr lang="fr-FR" sz="3200" dirty="0" smtClean="0">
              <a:solidFill>
                <a:srgbClr val="AD006D"/>
              </a:solidFill>
              <a:latin typeface="ScalaSans" pitchFamily="80" charset="0"/>
            </a:endParaRPr>
          </a:p>
          <a:p>
            <a:pPr>
              <a:spcBef>
                <a:spcPts val="0"/>
              </a:spcBef>
            </a:pPr>
            <a:r>
              <a:rPr lang="fr-FR" sz="3200" dirty="0" smtClean="0">
                <a:solidFill>
                  <a:srgbClr val="AD006D"/>
                </a:solidFill>
                <a:latin typeface="ScalaSans" pitchFamily="80" charset="0"/>
              </a:rPr>
              <a:t>  </a:t>
            </a:r>
            <a:endParaRPr lang="fr-FR" sz="3200" i="1" dirty="0" smtClean="0">
              <a:solidFill>
                <a:srgbClr val="AD006D"/>
              </a:solidFill>
              <a:latin typeface="ScalaSans" pitchFamily="80" charset="0"/>
            </a:endParaRPr>
          </a:p>
        </p:txBody>
      </p:sp>
      <p:sp>
        <p:nvSpPr>
          <p:cNvPr id="15" name="Rectangle 4"/>
          <p:cNvSpPr>
            <a:spLocks noChangeArrowheads="1"/>
          </p:cNvSpPr>
          <p:nvPr/>
        </p:nvSpPr>
        <p:spPr bwMode="auto">
          <a:xfrm>
            <a:off x="391381" y="404664"/>
            <a:ext cx="9489504" cy="6671021"/>
          </a:xfrm>
          <a:prstGeom prst="rect">
            <a:avLst/>
          </a:prstGeom>
          <a:noFill/>
          <a:ln w="9525">
            <a:noFill/>
            <a:miter lim="800000"/>
            <a:headEnd/>
            <a:tailEnd/>
          </a:ln>
        </p:spPr>
        <p:txBody>
          <a:bodyPr wrap="square" lIns="91406" tIns="45702" rIns="91406" bIns="45702">
            <a:spAutoFit/>
          </a:bodyPr>
          <a:lstStyle/>
          <a:p>
            <a:pPr marL="357188" indent="-357188"/>
            <a:r>
              <a:rPr lang="fr-FR" sz="2000" b="1" dirty="0" smtClean="0">
                <a:solidFill>
                  <a:srgbClr val="3D5F8A"/>
                </a:solidFill>
              </a:rPr>
              <a:t> </a:t>
            </a:r>
            <a:endParaRPr lang="fr-FR" sz="1600" dirty="0" smtClean="0">
              <a:solidFill>
                <a:schemeClr val="tx1">
                  <a:lumMod val="75000"/>
                  <a:lumOff val="25000"/>
                </a:schemeClr>
              </a:solidFill>
            </a:endParaRPr>
          </a:p>
          <a:p>
            <a:pPr marL="630238" lvl="3" indent="-534988" eaLnBrk="0" hangingPunct="0">
              <a:defRPr/>
            </a:pPr>
            <a:endParaRPr lang="fr-FR" sz="1100" dirty="0" smtClean="0">
              <a:solidFill>
                <a:schemeClr val="tx1">
                  <a:lumMod val="75000"/>
                  <a:lumOff val="25000"/>
                </a:schemeClr>
              </a:solidFill>
            </a:endParaRPr>
          </a:p>
          <a:p>
            <a:pPr marL="355600" lvl="3" indent="-260350" eaLnBrk="0" hangingPunct="0">
              <a:defRPr/>
            </a:pPr>
            <a:r>
              <a:rPr lang="fr-FR" sz="2000" b="1" dirty="0" smtClean="0">
                <a:solidFill>
                  <a:srgbClr val="3D5F8A"/>
                </a:solidFill>
              </a:rPr>
              <a:t>►  </a:t>
            </a:r>
            <a:r>
              <a:rPr lang="fr-FR" sz="2000" dirty="0" smtClean="0">
                <a:solidFill>
                  <a:schemeClr val="tx1">
                    <a:lumMod val="75000"/>
                    <a:lumOff val="25000"/>
                  </a:schemeClr>
                </a:solidFill>
              </a:rPr>
              <a:t>Renforcer la place de la </a:t>
            </a:r>
            <a:r>
              <a:rPr lang="fr-FR" sz="2000" b="1" dirty="0" smtClean="0">
                <a:solidFill>
                  <a:srgbClr val="3D5F8A"/>
                </a:solidFill>
              </a:rPr>
              <a:t>sécurité des soins </a:t>
            </a:r>
            <a:r>
              <a:rPr lang="fr-FR" sz="2000" dirty="0" smtClean="0">
                <a:solidFill>
                  <a:schemeClr val="tx1">
                    <a:lumMod val="75000"/>
                    <a:lumOff val="25000"/>
                  </a:schemeClr>
                </a:solidFill>
              </a:rPr>
              <a:t>dans la </a:t>
            </a:r>
            <a:r>
              <a:rPr lang="fr-FR" sz="2000" b="1" dirty="0" smtClean="0">
                <a:solidFill>
                  <a:srgbClr val="3D5F8A"/>
                </a:solidFill>
              </a:rPr>
              <a:t>formation initiale </a:t>
            </a:r>
            <a:r>
              <a:rPr lang="fr-FR" sz="2000" dirty="0" smtClean="0">
                <a:solidFill>
                  <a:schemeClr val="tx1">
                    <a:lumMod val="75000"/>
                    <a:lumOff val="25000"/>
                  </a:schemeClr>
                </a:solidFill>
              </a:rPr>
              <a:t>de </a:t>
            </a:r>
            <a:r>
              <a:rPr lang="fr-FR" sz="2000" b="1" dirty="0" smtClean="0">
                <a:solidFill>
                  <a:srgbClr val="3D5F8A"/>
                </a:solidFill>
              </a:rPr>
              <a:t>tous </a:t>
            </a:r>
            <a:r>
              <a:rPr lang="fr-FR" sz="2000" dirty="0" smtClean="0">
                <a:solidFill>
                  <a:schemeClr val="tx1">
                    <a:lumMod val="75000"/>
                    <a:lumOff val="25000"/>
                  </a:schemeClr>
                </a:solidFill>
              </a:rPr>
              <a:t>les professionnels de santé, et dans la formation continue via le </a:t>
            </a:r>
            <a:r>
              <a:rPr lang="fr-FR" sz="2000" b="1" dirty="0" smtClean="0">
                <a:solidFill>
                  <a:srgbClr val="3D5F8A"/>
                </a:solidFill>
              </a:rPr>
              <a:t>DPC</a:t>
            </a:r>
            <a:endParaRPr lang="fr-FR" sz="1000" dirty="0" smtClean="0"/>
          </a:p>
          <a:p>
            <a:pPr marL="630238" lvl="3" indent="-293688" eaLnBrk="0" hangingPunct="0">
              <a:defRPr/>
            </a:pPr>
            <a:endParaRPr lang="fr-FR" sz="700" b="1" dirty="0" smtClean="0">
              <a:solidFill>
                <a:srgbClr val="AD006D"/>
              </a:solidFill>
              <a:latin typeface="ScalaSans"/>
            </a:endParaRPr>
          </a:p>
          <a:p>
            <a:pPr marL="630238" lvl="3" indent="-293688" eaLnBrk="0" hangingPunct="0">
              <a:defRPr/>
            </a:pPr>
            <a:r>
              <a:rPr lang="fr-FR" b="1" dirty="0" smtClean="0">
                <a:solidFill>
                  <a:srgbClr val="AD006D"/>
                </a:solidFill>
                <a:latin typeface="ScalaSans"/>
              </a:rPr>
              <a:t>		</a:t>
            </a:r>
            <a:r>
              <a:rPr lang="fr-FR" sz="1600" b="1" dirty="0" smtClean="0">
                <a:solidFill>
                  <a:srgbClr val="AD006D"/>
                </a:solidFill>
                <a:latin typeface="ScalaSans"/>
              </a:rPr>
              <a:t>Actions réalisées / avancées :</a:t>
            </a:r>
            <a:endParaRPr lang="fr-FR" dirty="0" smtClean="0">
              <a:solidFill>
                <a:srgbClr val="AD006D"/>
              </a:solidFill>
            </a:endParaRPr>
          </a:p>
          <a:p>
            <a:pPr marL="630238" lvl="3" indent="-268288" defTabSz="630238" eaLnBrk="0" hangingPunct="0">
              <a:buFont typeface="Wingdings" pitchFamily="2" charset="2"/>
              <a:buChar char="Ø"/>
              <a:tabLst>
                <a:tab pos="630238" algn="l"/>
              </a:tabLst>
              <a:defRPr/>
            </a:pPr>
            <a:r>
              <a:rPr lang="fr-FR" dirty="0" smtClean="0"/>
              <a:t>gestion des risques dans la formation médicale initiale (2</a:t>
            </a:r>
            <a:r>
              <a:rPr lang="fr-FR" baseline="30000" dirty="0" smtClean="0"/>
              <a:t>ème</a:t>
            </a:r>
            <a:r>
              <a:rPr lang="fr-FR" dirty="0" smtClean="0"/>
              <a:t> cycle – arrêté 8 avril 2013)</a:t>
            </a:r>
          </a:p>
          <a:p>
            <a:pPr marL="355600" lvl="3" indent="0" defTabSz="630238" eaLnBrk="0" hangingPunct="0">
              <a:buFont typeface="Wingdings" pitchFamily="2" charset="2"/>
              <a:buChar char="Ø"/>
              <a:tabLst>
                <a:tab pos="355600" algn="l"/>
              </a:tabLst>
              <a:defRPr/>
            </a:pPr>
            <a:r>
              <a:rPr lang="fr-FR" b="1" dirty="0" smtClean="0">
                <a:solidFill>
                  <a:srgbClr val="AD006D"/>
                </a:solidFill>
              </a:rPr>
              <a:t>  </a:t>
            </a:r>
            <a:r>
              <a:rPr lang="fr-FR" dirty="0" smtClean="0"/>
              <a:t>orientation nationale n°3  du DPC pour 2013 : qualité, sécurité des soins, gestion   	risques</a:t>
            </a:r>
            <a:endParaRPr lang="fr-FR" dirty="0" smtClean="0">
              <a:solidFill>
                <a:srgbClr val="AD006D"/>
              </a:solidFill>
            </a:endParaRPr>
          </a:p>
          <a:p>
            <a:pPr marL="630238" lvl="3" indent="-274638" defTabSz="630238" eaLnBrk="0" hangingPunct="0">
              <a:buFont typeface="Wingdings" pitchFamily="2" charset="2"/>
              <a:buChar char="Ø"/>
              <a:tabLst>
                <a:tab pos="630238" algn="l"/>
              </a:tabLst>
              <a:defRPr/>
            </a:pPr>
            <a:r>
              <a:rPr lang="fr-FR" dirty="0" smtClean="0"/>
              <a:t>pertinence des actes : guide, instruction, expérimentation DGOS/HAS/CNAM</a:t>
            </a:r>
          </a:p>
          <a:p>
            <a:pPr marL="630238" lvl="3" indent="-274638" defTabSz="630238" eaLnBrk="0" hangingPunct="0">
              <a:tabLst>
                <a:tab pos="630238" algn="l"/>
              </a:tabLst>
              <a:defRPr/>
            </a:pPr>
            <a:r>
              <a:rPr lang="fr-FR" dirty="0" smtClean="0"/>
              <a:t> </a:t>
            </a:r>
          </a:p>
          <a:p>
            <a:pPr marL="630238" lvl="3" indent="-274638" defTabSz="630238" eaLnBrk="0" hangingPunct="0">
              <a:tabLst>
                <a:tab pos="630238" algn="l"/>
              </a:tabLst>
              <a:defRPr/>
            </a:pPr>
            <a:endParaRPr lang="fr-FR" sz="500" dirty="0" smtClean="0"/>
          </a:p>
          <a:p>
            <a:pPr marL="357188" lvl="3" indent="-357188"/>
            <a:r>
              <a:rPr lang="fr-FR" sz="2000" b="1" dirty="0" smtClean="0">
                <a:solidFill>
                  <a:srgbClr val="3D5F8A"/>
                </a:solidFill>
              </a:rPr>
              <a:t> ►  </a:t>
            </a:r>
            <a:r>
              <a:rPr lang="fr-FR" sz="2000" dirty="0" smtClean="0">
                <a:solidFill>
                  <a:schemeClr val="tx1">
                    <a:lumMod val="75000"/>
                    <a:lumOff val="25000"/>
                  </a:schemeClr>
                </a:solidFill>
              </a:rPr>
              <a:t>Développer l</a:t>
            </a:r>
            <a:r>
              <a:rPr lang="fr-FR" altLang="fr-FR" sz="2000" dirty="0" smtClean="0">
                <a:solidFill>
                  <a:schemeClr val="tx1">
                    <a:lumMod val="75000"/>
                    <a:lumOff val="25000"/>
                  </a:schemeClr>
                </a:solidFill>
              </a:rPr>
              <a:t>’</a:t>
            </a:r>
            <a:r>
              <a:rPr lang="fr-FR" sz="2000" dirty="0" smtClean="0">
                <a:solidFill>
                  <a:schemeClr val="tx1">
                    <a:lumMod val="75000"/>
                    <a:lumOff val="25000"/>
                  </a:schemeClr>
                </a:solidFill>
              </a:rPr>
              <a:t>utilisation de </a:t>
            </a:r>
            <a:r>
              <a:rPr lang="fr-FR" sz="2000" b="1" dirty="0" smtClean="0">
                <a:solidFill>
                  <a:srgbClr val="3D5F8A"/>
                </a:solidFill>
              </a:rPr>
              <a:t>méthodes de formation innovantes  </a:t>
            </a:r>
            <a:r>
              <a:rPr lang="fr-FR" sz="2000" dirty="0" smtClean="0">
                <a:solidFill>
                  <a:schemeClr val="tx1">
                    <a:lumMod val="75000"/>
                    <a:lumOff val="25000"/>
                  </a:schemeClr>
                </a:solidFill>
              </a:rPr>
              <a:t>et développer l’accès à la </a:t>
            </a:r>
            <a:r>
              <a:rPr lang="fr-FR" sz="2000" b="1" dirty="0" smtClean="0">
                <a:solidFill>
                  <a:srgbClr val="3D5F8A"/>
                </a:solidFill>
              </a:rPr>
              <a:t>simulation en santé</a:t>
            </a:r>
          </a:p>
          <a:p>
            <a:pPr marL="357188" lvl="3" indent="-357188"/>
            <a:r>
              <a:rPr lang="fr-FR" sz="1600" b="1" dirty="0" smtClean="0">
                <a:solidFill>
                  <a:srgbClr val="AD006D"/>
                </a:solidFill>
                <a:latin typeface="ScalaSans"/>
              </a:rPr>
              <a:t>		Action réalisée :</a:t>
            </a:r>
            <a:endParaRPr lang="fr-FR" sz="1600" dirty="0" smtClean="0"/>
          </a:p>
          <a:p>
            <a:pPr marL="630238" lvl="3" indent="-274638" defTabSz="630238" eaLnBrk="0" hangingPunct="0">
              <a:buFont typeface="Wingdings" pitchFamily="2" charset="2"/>
              <a:buChar char="Ø"/>
              <a:tabLst>
                <a:tab pos="630238" algn="l"/>
              </a:tabLst>
              <a:defRPr/>
            </a:pPr>
            <a:endParaRPr lang="fr-FR" sz="500" dirty="0" smtClean="0"/>
          </a:p>
          <a:p>
            <a:pPr marL="630238" lvl="3" indent="-274638" eaLnBrk="0" hangingPunct="0">
              <a:buFont typeface="Wingdings" pitchFamily="2" charset="2"/>
              <a:buChar char="Ø"/>
              <a:defRPr/>
            </a:pPr>
            <a:r>
              <a:rPr lang="fr-FR" dirty="0" smtClean="0"/>
              <a:t>dotation 8.26 M€ FIR 1</a:t>
            </a:r>
            <a:r>
              <a:rPr lang="fr-FR" baseline="30000" dirty="0" smtClean="0"/>
              <a:t>ère</a:t>
            </a:r>
            <a:r>
              <a:rPr lang="fr-FR" dirty="0" smtClean="0"/>
              <a:t> campagne 2013 pour la simulation en santé</a:t>
            </a:r>
            <a:endParaRPr lang="fr-FR" b="1" dirty="0" smtClean="0">
              <a:solidFill>
                <a:srgbClr val="3D5F8A"/>
              </a:solidFill>
            </a:endParaRPr>
          </a:p>
          <a:p>
            <a:pPr marL="357188" indent="-357188"/>
            <a:endParaRPr lang="fr-FR" sz="1100" dirty="0" smtClean="0">
              <a:solidFill>
                <a:schemeClr val="tx1">
                  <a:lumMod val="75000"/>
                  <a:lumOff val="25000"/>
                </a:schemeClr>
              </a:solidFill>
            </a:endParaRPr>
          </a:p>
          <a:p>
            <a:pPr marL="357188" indent="-357188"/>
            <a:r>
              <a:rPr lang="fr-FR" sz="2000" b="1" dirty="0" smtClean="0">
                <a:solidFill>
                  <a:srgbClr val="3D5F8A"/>
                </a:solidFill>
              </a:rPr>
              <a:t> ►  </a:t>
            </a:r>
            <a:r>
              <a:rPr lang="fr-FR" sz="2000" dirty="0" smtClean="0">
                <a:solidFill>
                  <a:schemeClr val="tx1">
                    <a:lumMod val="75000"/>
                    <a:lumOff val="25000"/>
                  </a:schemeClr>
                </a:solidFill>
              </a:rPr>
              <a:t>Mettre à niveau les </a:t>
            </a:r>
            <a:r>
              <a:rPr lang="fr-FR" sz="2000" b="1" dirty="0" smtClean="0">
                <a:solidFill>
                  <a:srgbClr val="3D5F8A"/>
                </a:solidFill>
              </a:rPr>
              <a:t>ressources en expertise et appui </a:t>
            </a:r>
            <a:r>
              <a:rPr lang="fr-FR" sz="2000" dirty="0" smtClean="0">
                <a:solidFill>
                  <a:schemeClr val="tx1">
                    <a:lumMod val="75000"/>
                    <a:lumOff val="25000"/>
                  </a:schemeClr>
                </a:solidFill>
              </a:rPr>
              <a:t>pour </a:t>
            </a:r>
            <a:r>
              <a:rPr lang="fr-FR" sz="2000" b="1" dirty="0" smtClean="0">
                <a:solidFill>
                  <a:srgbClr val="3D5F8A"/>
                </a:solidFill>
              </a:rPr>
              <a:t>tous </a:t>
            </a:r>
            <a:r>
              <a:rPr lang="fr-FR" sz="2000" dirty="0" smtClean="0">
                <a:solidFill>
                  <a:schemeClr val="tx1">
                    <a:lumMod val="75000"/>
                    <a:lumOff val="25000"/>
                  </a:schemeClr>
                </a:solidFill>
              </a:rPr>
              <a:t>les professionnels de santé </a:t>
            </a:r>
          </a:p>
          <a:p>
            <a:pPr marL="357188" indent="-357188"/>
            <a:r>
              <a:rPr lang="fr-FR" b="1" dirty="0" smtClean="0">
                <a:solidFill>
                  <a:srgbClr val="AD006D"/>
                </a:solidFill>
                <a:latin typeface="ScalaSans"/>
              </a:rPr>
              <a:t>		</a:t>
            </a:r>
            <a:r>
              <a:rPr lang="fr-FR" sz="1600" b="1" dirty="0" smtClean="0">
                <a:solidFill>
                  <a:srgbClr val="AD006D"/>
                </a:solidFill>
                <a:latin typeface="ScalaSans"/>
              </a:rPr>
              <a:t>Action avancée :</a:t>
            </a:r>
            <a:endParaRPr lang="fr-FR" dirty="0" smtClean="0">
              <a:solidFill>
                <a:schemeClr val="tx1">
                  <a:lumMod val="75000"/>
                  <a:lumOff val="25000"/>
                </a:schemeClr>
              </a:solidFill>
            </a:endParaRPr>
          </a:p>
          <a:p>
            <a:pPr marL="693738" lvl="1" indent="-357188">
              <a:buFont typeface="Wingdings" pitchFamily="2" charset="2"/>
              <a:buChar char="Ø"/>
            </a:pPr>
            <a:r>
              <a:rPr lang="fr-FR" dirty="0" smtClean="0">
                <a:solidFill>
                  <a:schemeClr val="tx1">
                    <a:lumMod val="75000"/>
                    <a:lumOff val="25000"/>
                  </a:schemeClr>
                </a:solidFill>
              </a:rPr>
              <a:t>Soutien aux structures régionales d’appui en qualité et sécurité des soins</a:t>
            </a:r>
          </a:p>
          <a:p>
            <a:pPr marL="268288" indent="-268288" algn="just" eaLnBrk="0" hangingPunct="0">
              <a:defRPr/>
            </a:pPr>
            <a:endParaRPr lang="fr-FR" sz="1050" dirty="0" smtClean="0">
              <a:solidFill>
                <a:schemeClr val="tx1">
                  <a:lumMod val="75000"/>
                  <a:lumOff val="25000"/>
                </a:schemeClr>
              </a:solidFill>
            </a:endParaRPr>
          </a:p>
          <a:p>
            <a:pPr marL="268288" indent="-268288" algn="just" eaLnBrk="0" hangingPunct="0">
              <a:defRPr/>
            </a:pPr>
            <a:endParaRPr lang="fr-FR" sz="300" dirty="0" smtClean="0">
              <a:solidFill>
                <a:schemeClr val="tx1">
                  <a:lumMod val="75000"/>
                  <a:lumOff val="25000"/>
                </a:schemeClr>
              </a:solidFill>
              <a:ea typeface="ＭＳ Ｐゴシック" pitchFamily="80" charset="-128"/>
            </a:endParaRPr>
          </a:p>
          <a:p>
            <a:pPr marL="268288" indent="-268288" algn="just" eaLnBrk="0" hangingPunct="0">
              <a:defRPr/>
            </a:pPr>
            <a:r>
              <a:rPr lang="fr-FR" b="1" dirty="0" smtClean="0">
                <a:solidFill>
                  <a:srgbClr val="AD006D"/>
                </a:solidFill>
                <a:ea typeface="ＭＳ Ｐゴシック" pitchFamily="80" charset="-128"/>
              </a:rPr>
              <a:t>	</a:t>
            </a:r>
            <a:endParaRPr lang="fr-FR" sz="2000" dirty="0" smtClean="0">
              <a:solidFill>
                <a:schemeClr val="tx1">
                  <a:lumMod val="75000"/>
                  <a:lumOff val="25000"/>
                </a:schemeClr>
              </a:solidFill>
            </a:endParaRPr>
          </a:p>
          <a:p>
            <a:endParaRPr lang="fr-FR" sz="1900" dirty="0">
              <a:solidFill>
                <a:schemeClr val="tx1">
                  <a:lumMod val="75000"/>
                  <a:lumOff val="25000"/>
                </a:schemeClr>
              </a:solidFill>
            </a:endParaRPr>
          </a:p>
        </p:txBody>
      </p:sp>
      <p:sp>
        <p:nvSpPr>
          <p:cNvPr id="6" name="Text Box 26"/>
          <p:cNvSpPr txBox="1">
            <a:spLocks noChangeArrowheads="1"/>
          </p:cNvSpPr>
          <p:nvPr/>
        </p:nvSpPr>
        <p:spPr bwMode="auto">
          <a:xfrm>
            <a:off x="-303584" y="0"/>
            <a:ext cx="1064568" cy="991333"/>
          </a:xfrm>
          <a:prstGeom prst="rect">
            <a:avLst/>
          </a:prstGeom>
          <a:noFill/>
          <a:ln w="9525">
            <a:noFill/>
            <a:miter lim="800000"/>
            <a:headEnd/>
            <a:tailEnd/>
          </a:ln>
        </p:spPr>
        <p:txBody>
          <a:bodyPr wrap="square" lIns="67346" tIns="33673" rIns="67346" bIns="33673">
            <a:spAutoFit/>
          </a:bodyPr>
          <a:lstStyle/>
          <a:p>
            <a:pPr algn="ctr">
              <a:spcBef>
                <a:spcPts val="0"/>
              </a:spcBef>
            </a:pPr>
            <a:r>
              <a:rPr lang="fr-FR" sz="2000" dirty="0" smtClean="0">
                <a:solidFill>
                  <a:schemeClr val="bg1"/>
                </a:solidFill>
                <a:latin typeface="+mj-lt"/>
              </a:rPr>
              <a:t>  AXE</a:t>
            </a:r>
          </a:p>
          <a:p>
            <a:pPr algn="ctr">
              <a:spcBef>
                <a:spcPts val="0"/>
              </a:spcBef>
            </a:pPr>
            <a:r>
              <a:rPr lang="fr-FR" sz="4000" dirty="0" smtClean="0">
                <a:solidFill>
                  <a:schemeClr val="bg1"/>
                </a:solidFill>
                <a:latin typeface="+mj-lt"/>
              </a:rPr>
              <a:t>3</a:t>
            </a:r>
            <a:endParaRPr lang="fr-FR" sz="4000" i="1" dirty="0" smtClean="0">
              <a:solidFill>
                <a:schemeClr val="bg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560512" y="476672"/>
            <a:ext cx="10513168" cy="1114444"/>
          </a:xfrm>
          <a:prstGeom prst="rect">
            <a:avLst/>
          </a:prstGeom>
          <a:noFill/>
          <a:ln w="9525">
            <a:noFill/>
            <a:miter lim="800000"/>
            <a:headEnd/>
            <a:tailEnd/>
          </a:ln>
        </p:spPr>
        <p:txBody>
          <a:bodyPr wrap="square" lIns="67346" tIns="33673" rIns="67346" bIns="33673">
            <a:spAutoFit/>
          </a:bodyPr>
          <a:lstStyle/>
          <a:p>
            <a:pPr>
              <a:spcBef>
                <a:spcPts val="0"/>
              </a:spcBef>
            </a:pPr>
            <a:r>
              <a:rPr lang="fr-FR" sz="3200" dirty="0" smtClean="0">
                <a:solidFill>
                  <a:srgbClr val="AD006D"/>
                </a:solidFill>
                <a:latin typeface="ScalaSans" pitchFamily="80" charset="0"/>
              </a:rPr>
              <a:t>Recherche, innovation</a:t>
            </a:r>
          </a:p>
          <a:p>
            <a:pPr>
              <a:spcBef>
                <a:spcPts val="0"/>
              </a:spcBef>
            </a:pPr>
            <a:r>
              <a:rPr lang="fr-FR" sz="3600" dirty="0" smtClean="0">
                <a:solidFill>
                  <a:srgbClr val="AD006D"/>
                </a:solidFill>
                <a:latin typeface="ScalaSans" pitchFamily="80" charset="0"/>
              </a:rPr>
              <a:t>  </a:t>
            </a:r>
            <a:endParaRPr lang="fr-FR" sz="3600" i="1" dirty="0" smtClean="0">
              <a:solidFill>
                <a:srgbClr val="AD006D"/>
              </a:solidFill>
              <a:latin typeface="ScalaSans" pitchFamily="80" charset="0"/>
            </a:endParaRPr>
          </a:p>
        </p:txBody>
      </p:sp>
      <p:sp>
        <p:nvSpPr>
          <p:cNvPr id="13" name="Text Box 26"/>
          <p:cNvSpPr txBox="1">
            <a:spLocks noChangeArrowheads="1"/>
          </p:cNvSpPr>
          <p:nvPr/>
        </p:nvSpPr>
        <p:spPr bwMode="auto">
          <a:xfrm>
            <a:off x="-303584" y="0"/>
            <a:ext cx="1064568" cy="991333"/>
          </a:xfrm>
          <a:prstGeom prst="rect">
            <a:avLst/>
          </a:prstGeom>
          <a:noFill/>
          <a:ln w="9525">
            <a:noFill/>
            <a:miter lim="800000"/>
            <a:headEnd/>
            <a:tailEnd/>
          </a:ln>
        </p:spPr>
        <p:txBody>
          <a:bodyPr wrap="square" lIns="67346" tIns="33673" rIns="67346" bIns="33673">
            <a:spAutoFit/>
          </a:bodyPr>
          <a:lstStyle/>
          <a:p>
            <a:pPr algn="ctr">
              <a:spcBef>
                <a:spcPts val="0"/>
              </a:spcBef>
            </a:pPr>
            <a:r>
              <a:rPr lang="fr-FR" sz="2000" dirty="0" smtClean="0">
                <a:solidFill>
                  <a:schemeClr val="bg1"/>
                </a:solidFill>
                <a:latin typeface="+mj-lt"/>
              </a:rPr>
              <a:t>  AXE</a:t>
            </a:r>
          </a:p>
          <a:p>
            <a:pPr algn="ctr">
              <a:spcBef>
                <a:spcPts val="0"/>
              </a:spcBef>
            </a:pPr>
            <a:r>
              <a:rPr lang="fr-FR" sz="4000" dirty="0" smtClean="0">
                <a:solidFill>
                  <a:schemeClr val="bg1"/>
                </a:solidFill>
                <a:latin typeface="+mj-lt"/>
              </a:rPr>
              <a:t>4</a:t>
            </a:r>
            <a:endParaRPr lang="fr-FR" sz="4000" i="1" dirty="0" smtClean="0">
              <a:solidFill>
                <a:schemeClr val="bg1"/>
              </a:solidFill>
              <a:latin typeface="+mj-lt"/>
            </a:endParaRPr>
          </a:p>
        </p:txBody>
      </p:sp>
      <p:sp>
        <p:nvSpPr>
          <p:cNvPr id="6" name="ZoneTexte 3"/>
          <p:cNvSpPr txBox="1">
            <a:spLocks noChangeArrowheads="1"/>
          </p:cNvSpPr>
          <p:nvPr/>
        </p:nvSpPr>
        <p:spPr bwMode="auto">
          <a:xfrm>
            <a:off x="344488" y="1700807"/>
            <a:ext cx="9073703" cy="5940039"/>
          </a:xfrm>
          <a:prstGeom prst="rect">
            <a:avLst/>
          </a:prstGeom>
          <a:noFill/>
          <a:ln w="9525">
            <a:noFill/>
            <a:miter lim="800000"/>
            <a:headEnd/>
            <a:tailEnd/>
          </a:ln>
        </p:spPr>
        <p:txBody>
          <a:bodyPr wrap="square" lIns="91394" tIns="45696" rIns="91394" bIns="45696">
            <a:spAutoFit/>
          </a:bodyPr>
          <a:lstStyle/>
          <a:p>
            <a:pPr marL="271463" indent="-185738"/>
            <a:r>
              <a:rPr lang="fr-FR" sz="2000" b="1" dirty="0" smtClean="0">
                <a:solidFill>
                  <a:srgbClr val="3D5F8A"/>
                </a:solidFill>
              </a:rPr>
              <a:t>►  </a:t>
            </a:r>
            <a:r>
              <a:rPr lang="fr-FR" altLang="ja-JP" sz="2000" b="1" dirty="0" smtClean="0">
                <a:solidFill>
                  <a:srgbClr val="3D5F8A"/>
                </a:solidFill>
              </a:rPr>
              <a:t>Prioriser </a:t>
            </a:r>
            <a:r>
              <a:rPr lang="fr-FR" altLang="ja-JP" sz="2000" b="1" dirty="0">
                <a:solidFill>
                  <a:srgbClr val="3D5F8A"/>
                </a:solidFill>
              </a:rPr>
              <a:t>la thématique « sécurité des soins » </a:t>
            </a:r>
            <a:r>
              <a:rPr lang="fr-FR" altLang="ja-JP" sz="2000" dirty="0">
                <a:solidFill>
                  <a:schemeClr val="tx1">
                    <a:lumMod val="75000"/>
                    <a:lumOff val="25000"/>
                  </a:schemeClr>
                </a:solidFill>
              </a:rPr>
              <a:t>dans les projets de recherche de la DGOS (PREPS </a:t>
            </a:r>
            <a:r>
              <a:rPr lang="fr-FR" altLang="ja-JP" sz="2000" dirty="0" smtClean="0">
                <a:solidFill>
                  <a:schemeClr val="tx1">
                    <a:lumMod val="75000"/>
                    <a:lumOff val="25000"/>
                  </a:schemeClr>
                </a:solidFill>
              </a:rPr>
              <a:t>– PHRIP notamment)</a:t>
            </a:r>
          </a:p>
          <a:p>
            <a:pPr marL="271463" indent="-185738"/>
            <a:endParaRPr lang="fr-FR" altLang="ja-JP" dirty="0" smtClean="0">
              <a:solidFill>
                <a:schemeClr val="tx1">
                  <a:lumMod val="75000"/>
                  <a:lumOff val="25000"/>
                </a:schemeClr>
              </a:solidFill>
            </a:endParaRPr>
          </a:p>
          <a:p>
            <a:pPr marL="95250" indent="-9525"/>
            <a:endParaRPr lang="fr-FR" altLang="ja-JP" sz="100" dirty="0" smtClean="0">
              <a:solidFill>
                <a:schemeClr val="tx1">
                  <a:lumMod val="75000"/>
                  <a:lumOff val="25000"/>
                </a:schemeClr>
              </a:solidFill>
            </a:endParaRPr>
          </a:p>
          <a:p>
            <a:pPr marL="95250" indent="-9525"/>
            <a:r>
              <a:rPr lang="fr-FR" altLang="ja-JP" b="1" dirty="0" smtClean="0">
                <a:solidFill>
                  <a:srgbClr val="AD006D"/>
                </a:solidFill>
              </a:rPr>
              <a:t>		Action réalisée </a:t>
            </a:r>
            <a:r>
              <a:rPr lang="fr-FR" altLang="ja-JP" dirty="0" smtClean="0">
                <a:solidFill>
                  <a:srgbClr val="AD006D"/>
                </a:solidFill>
              </a:rPr>
              <a:t>:</a:t>
            </a:r>
          </a:p>
          <a:p>
            <a:pPr marL="273050" indent="82550">
              <a:buFont typeface="Wingdings" pitchFamily="2" charset="2"/>
              <a:buChar char="Ø"/>
            </a:pPr>
            <a:r>
              <a:rPr lang="fr-FR" b="1" dirty="0" smtClean="0">
                <a:solidFill>
                  <a:srgbClr val="AD006D"/>
                </a:solidFill>
              </a:rPr>
              <a:t> </a:t>
            </a:r>
            <a:r>
              <a:rPr lang="fr-FR" dirty="0" smtClean="0"/>
              <a:t>inscription de la sécurité des soins comme l’une des 3 thématiques prioritaires de la recherche clinique pour 2013</a:t>
            </a:r>
            <a:endParaRPr lang="fr-FR" altLang="ja-JP" dirty="0">
              <a:solidFill>
                <a:schemeClr val="tx1">
                  <a:lumMod val="75000"/>
                  <a:lumOff val="25000"/>
                </a:schemeClr>
              </a:solidFill>
            </a:endParaRPr>
          </a:p>
          <a:p>
            <a:pPr marL="271463" indent="-271463">
              <a:tabLst>
                <a:tab pos="271463" algn="l"/>
              </a:tabLst>
            </a:pPr>
            <a:endParaRPr lang="fr-FR" altLang="ja-JP" sz="1050" dirty="0">
              <a:solidFill>
                <a:schemeClr val="accent2"/>
              </a:solidFill>
            </a:endParaRPr>
          </a:p>
          <a:p>
            <a:pPr marL="273050" indent="-273050">
              <a:tabLst>
                <a:tab pos="450850" algn="l"/>
              </a:tabLst>
            </a:pPr>
            <a:r>
              <a:rPr lang="fr-FR" sz="2000" b="1" dirty="0" smtClean="0">
                <a:solidFill>
                  <a:srgbClr val="3D5F8A"/>
                </a:solidFill>
              </a:rPr>
              <a:t> ►  Promouvoir la recherche multidisciplinaire sur la sécurité du patient </a:t>
            </a:r>
            <a:r>
              <a:rPr lang="fr-FR" altLang="ja-JP" sz="2000" dirty="0" smtClean="0">
                <a:solidFill>
                  <a:schemeClr val="tx1">
                    <a:lumMod val="75000"/>
                    <a:lumOff val="25000"/>
                  </a:schemeClr>
                </a:solidFill>
              </a:rPr>
              <a:t> - </a:t>
            </a:r>
            <a:r>
              <a:rPr lang="fr-FR" altLang="ja-JP" dirty="0" smtClean="0">
                <a:solidFill>
                  <a:schemeClr val="tx1">
                    <a:lumMod val="75000"/>
                    <a:lumOff val="25000"/>
                  </a:schemeClr>
                </a:solidFill>
              </a:rPr>
              <a:t>Susciter </a:t>
            </a:r>
            <a:r>
              <a:rPr lang="fr-FR" altLang="ja-JP" dirty="0">
                <a:solidFill>
                  <a:schemeClr val="tx1">
                    <a:lumMod val="75000"/>
                    <a:lumOff val="25000"/>
                  </a:schemeClr>
                </a:solidFill>
              </a:rPr>
              <a:t>des partenariats interdisciplinaires (santé/sociologie/économie de la santé…)</a:t>
            </a:r>
          </a:p>
          <a:p>
            <a:pPr marL="271463" indent="-271463">
              <a:tabLst>
                <a:tab pos="271463" algn="l"/>
              </a:tabLst>
            </a:pPr>
            <a:r>
              <a:rPr lang="fr-FR" altLang="ja-JP" dirty="0" smtClean="0">
                <a:solidFill>
                  <a:schemeClr val="tx1">
                    <a:lumMod val="75000"/>
                    <a:lumOff val="25000"/>
                  </a:schemeClr>
                </a:solidFill>
              </a:rPr>
              <a:t>	- Elaborer </a:t>
            </a:r>
            <a:r>
              <a:rPr lang="fr-FR" altLang="ja-JP" dirty="0">
                <a:solidFill>
                  <a:schemeClr val="tx1">
                    <a:lumMod val="75000"/>
                    <a:lumOff val="25000"/>
                  </a:schemeClr>
                </a:solidFill>
              </a:rPr>
              <a:t>un appel d’offre ciblé sur la base d’un </a:t>
            </a:r>
            <a:r>
              <a:rPr lang="fr-FR" altLang="ja-JP" dirty="0" smtClean="0">
                <a:solidFill>
                  <a:schemeClr val="tx1">
                    <a:lumMod val="75000"/>
                    <a:lumOff val="25000"/>
                  </a:schemeClr>
                </a:solidFill>
              </a:rPr>
              <a:t>multi-partenariat </a:t>
            </a:r>
            <a:r>
              <a:rPr lang="fr-FR" altLang="ja-JP" dirty="0">
                <a:solidFill>
                  <a:schemeClr val="tx1">
                    <a:lumMod val="75000"/>
                    <a:lumOff val="25000"/>
                  </a:schemeClr>
                </a:solidFill>
              </a:rPr>
              <a:t>entre </a:t>
            </a:r>
            <a:r>
              <a:rPr lang="fr-FR" altLang="ja-JP" dirty="0" smtClean="0">
                <a:solidFill>
                  <a:schemeClr val="tx1">
                    <a:lumMod val="75000"/>
                    <a:lumOff val="25000"/>
                  </a:schemeClr>
                </a:solidFill>
              </a:rPr>
              <a:t> organismes </a:t>
            </a:r>
            <a:r>
              <a:rPr lang="fr-FR" altLang="ja-JP" dirty="0">
                <a:solidFill>
                  <a:schemeClr val="tx1">
                    <a:lumMod val="75000"/>
                    <a:lumOff val="25000"/>
                  </a:schemeClr>
                </a:solidFill>
              </a:rPr>
              <a:t>de recherche</a:t>
            </a:r>
          </a:p>
          <a:p>
            <a:pPr marL="271463" indent="-271463">
              <a:tabLst>
                <a:tab pos="271463" algn="l"/>
              </a:tabLst>
            </a:pPr>
            <a:endParaRPr lang="fr-FR" altLang="ja-JP" sz="1050" dirty="0">
              <a:solidFill>
                <a:schemeClr val="accent2"/>
              </a:solidFill>
            </a:endParaRPr>
          </a:p>
          <a:p>
            <a:pPr marL="271463" indent="-271463">
              <a:tabLst>
                <a:tab pos="271463" algn="l"/>
              </a:tabLst>
            </a:pPr>
            <a:r>
              <a:rPr lang="fr-FR" sz="2000" b="1" dirty="0" smtClean="0">
                <a:solidFill>
                  <a:srgbClr val="3D5F8A"/>
                </a:solidFill>
              </a:rPr>
              <a:t> ►  </a:t>
            </a:r>
            <a:r>
              <a:rPr lang="fr-FR" altLang="ja-JP" sz="2000" b="1" dirty="0" smtClean="0">
                <a:solidFill>
                  <a:srgbClr val="3D5F8A"/>
                </a:solidFill>
              </a:rPr>
              <a:t>Tirer </a:t>
            </a:r>
            <a:r>
              <a:rPr lang="fr-FR" altLang="ja-JP" sz="2000" b="1" dirty="0">
                <a:solidFill>
                  <a:srgbClr val="3D5F8A"/>
                </a:solidFill>
              </a:rPr>
              <a:t>des enseignements </a:t>
            </a:r>
            <a:r>
              <a:rPr lang="fr-FR" altLang="ja-JP" sz="2000" dirty="0">
                <a:solidFill>
                  <a:schemeClr val="tx1">
                    <a:lumMod val="75000"/>
                    <a:lumOff val="25000"/>
                  </a:schemeClr>
                </a:solidFill>
              </a:rPr>
              <a:t>des projets de recherche en sécurité des </a:t>
            </a:r>
            <a:r>
              <a:rPr lang="fr-FR" altLang="ja-JP" sz="2000" dirty="0" smtClean="0">
                <a:solidFill>
                  <a:schemeClr val="tx1">
                    <a:lumMod val="75000"/>
                    <a:lumOff val="25000"/>
                  </a:schemeClr>
                </a:solidFill>
              </a:rPr>
              <a:t>soins (REX, suivi des projets)</a:t>
            </a:r>
          </a:p>
          <a:p>
            <a:pPr marL="271463" indent="-271463">
              <a:tabLst>
                <a:tab pos="271463" algn="l"/>
              </a:tabLst>
            </a:pPr>
            <a:endParaRPr lang="fr-FR" altLang="ja-JP" sz="2000" dirty="0" smtClean="0">
              <a:solidFill>
                <a:schemeClr val="tx1">
                  <a:lumMod val="75000"/>
                  <a:lumOff val="25000"/>
                </a:schemeClr>
              </a:solidFill>
            </a:endParaRPr>
          </a:p>
          <a:p>
            <a:pPr marL="271463" indent="-271463">
              <a:tabLst>
                <a:tab pos="271463" algn="l"/>
              </a:tabLst>
            </a:pPr>
            <a:r>
              <a:rPr lang="fr-FR" sz="2000" b="1" dirty="0" smtClean="0">
                <a:solidFill>
                  <a:schemeClr val="tx1">
                    <a:lumMod val="75000"/>
                    <a:lumOff val="25000"/>
                  </a:schemeClr>
                </a:solidFill>
              </a:rPr>
              <a:t> </a:t>
            </a:r>
            <a:endParaRPr lang="fr-FR" altLang="ja-JP" dirty="0"/>
          </a:p>
          <a:p>
            <a:endParaRPr lang="fr-FR" dirty="0"/>
          </a:p>
          <a:p>
            <a:pPr eaLnBrk="0" hangingPunct="0">
              <a:buClr>
                <a:srgbClr val="7030A0"/>
              </a:buClr>
            </a:pPr>
            <a:endParaRPr lang="fr-FR" sz="2000" dirty="0"/>
          </a:p>
          <a:p>
            <a:pPr lvl="1" eaLnBrk="0" hangingPunct="0">
              <a:buClr>
                <a:srgbClr val="7030A0"/>
              </a:buClr>
            </a:pPr>
            <a:endParaRPr lang="fr-FR" sz="2400" dirty="0"/>
          </a:p>
        </p:txBody>
      </p:sp>
      <p:sp>
        <p:nvSpPr>
          <p:cNvPr id="7" name="Rectangle 6"/>
          <p:cNvSpPr/>
          <p:nvPr/>
        </p:nvSpPr>
        <p:spPr>
          <a:xfrm>
            <a:off x="560512" y="1052736"/>
            <a:ext cx="7056784" cy="461665"/>
          </a:xfrm>
          <a:prstGeom prst="rect">
            <a:avLst/>
          </a:prstGeom>
        </p:spPr>
        <p:txBody>
          <a:bodyPr wrap="square">
            <a:spAutoFit/>
          </a:bodyPr>
          <a:lstStyle/>
          <a:p>
            <a:r>
              <a:rPr lang="fr-FR" altLang="ja-JP" sz="2000" dirty="0" smtClean="0">
                <a:solidFill>
                  <a:srgbClr val="AD006D"/>
                </a:solidFill>
              </a:rPr>
              <a:t>Thème 1 </a:t>
            </a:r>
            <a:r>
              <a:rPr lang="fr-FR" altLang="ja-JP" dirty="0" smtClean="0">
                <a:solidFill>
                  <a:srgbClr val="AD006D"/>
                </a:solidFill>
              </a:rPr>
              <a:t>: </a:t>
            </a:r>
            <a:r>
              <a:rPr lang="fr-FR" altLang="ja-JP" sz="2400" dirty="0" smtClean="0">
                <a:solidFill>
                  <a:srgbClr val="AD006D"/>
                </a:solidFill>
              </a:rPr>
              <a:t>recherche en sécurité des soins </a:t>
            </a:r>
            <a:endParaRPr lang="fr-FR" altLang="ja-JP" sz="2000" dirty="0">
              <a:solidFill>
                <a:srgbClr val="AD006D"/>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560512" y="317496"/>
            <a:ext cx="9145016" cy="1114444"/>
          </a:xfrm>
          <a:prstGeom prst="rect">
            <a:avLst/>
          </a:prstGeom>
          <a:noFill/>
          <a:ln w="9525">
            <a:noFill/>
            <a:miter lim="800000"/>
            <a:headEnd/>
            <a:tailEnd/>
          </a:ln>
        </p:spPr>
        <p:txBody>
          <a:bodyPr wrap="square" lIns="67346" tIns="33673" rIns="67346" bIns="33673">
            <a:spAutoFit/>
          </a:bodyPr>
          <a:lstStyle/>
          <a:p>
            <a:pPr>
              <a:spcBef>
                <a:spcPts val="0"/>
              </a:spcBef>
            </a:pPr>
            <a:r>
              <a:rPr lang="fr-FR" sz="3200" dirty="0" smtClean="0">
                <a:solidFill>
                  <a:srgbClr val="AD006D"/>
                </a:solidFill>
                <a:latin typeface="ScalaSans" pitchFamily="80" charset="0"/>
              </a:rPr>
              <a:t>Recherche, innovation</a:t>
            </a:r>
          </a:p>
          <a:p>
            <a:pPr>
              <a:spcBef>
                <a:spcPts val="0"/>
              </a:spcBef>
            </a:pPr>
            <a:r>
              <a:rPr lang="fr-FR" sz="3600" dirty="0" smtClean="0">
                <a:solidFill>
                  <a:srgbClr val="AD006D"/>
                </a:solidFill>
                <a:latin typeface="ScalaSans" pitchFamily="80" charset="0"/>
              </a:rPr>
              <a:t>  </a:t>
            </a:r>
            <a:endParaRPr lang="fr-FR" sz="3600" i="1" dirty="0" smtClean="0">
              <a:solidFill>
                <a:srgbClr val="AD006D"/>
              </a:solidFill>
              <a:latin typeface="ScalaSans" pitchFamily="80" charset="0"/>
            </a:endParaRPr>
          </a:p>
        </p:txBody>
      </p:sp>
      <p:sp>
        <p:nvSpPr>
          <p:cNvPr id="6" name="ZoneTexte 3"/>
          <p:cNvSpPr txBox="1">
            <a:spLocks noChangeArrowheads="1"/>
          </p:cNvSpPr>
          <p:nvPr/>
        </p:nvSpPr>
        <p:spPr bwMode="auto">
          <a:xfrm>
            <a:off x="488504" y="1484784"/>
            <a:ext cx="9145016" cy="6832591"/>
          </a:xfrm>
          <a:prstGeom prst="rect">
            <a:avLst/>
          </a:prstGeom>
          <a:noFill/>
          <a:ln w="9525">
            <a:noFill/>
            <a:miter lim="800000"/>
            <a:headEnd/>
            <a:tailEnd/>
          </a:ln>
        </p:spPr>
        <p:txBody>
          <a:bodyPr wrap="square" lIns="91394" tIns="45696" rIns="91394" bIns="45696">
            <a:spAutoFit/>
          </a:bodyPr>
          <a:lstStyle/>
          <a:p>
            <a:pPr marL="271463" indent="-271463" algn="just"/>
            <a:endParaRPr lang="fr-FR" sz="1050" dirty="0" smtClean="0">
              <a:solidFill>
                <a:schemeClr val="accent2"/>
              </a:solidFill>
            </a:endParaRPr>
          </a:p>
          <a:p>
            <a:pPr marL="271463" indent="-271463" algn="just"/>
            <a:r>
              <a:rPr lang="fr-FR" sz="2000" b="1" dirty="0" smtClean="0">
                <a:solidFill>
                  <a:srgbClr val="3D5F8A"/>
                </a:solidFill>
              </a:rPr>
              <a:t>► </a:t>
            </a:r>
            <a:r>
              <a:rPr lang="fr-FR" b="1" dirty="0" smtClean="0">
                <a:solidFill>
                  <a:srgbClr val="3D5F8A"/>
                </a:solidFill>
              </a:rPr>
              <a:t>Optimiser le contrôle qualité </a:t>
            </a:r>
            <a:r>
              <a:rPr lang="fr-FR" dirty="0" smtClean="0">
                <a:solidFill>
                  <a:schemeClr val="tx1">
                    <a:lumMod val="75000"/>
                    <a:lumOff val="25000"/>
                  </a:schemeClr>
                </a:solidFill>
              </a:rPr>
              <a:t>des essais cliniques (mieux identifier et traiter les risques, simplifier la déclaration des EIG selon le niveau de risque des études, etc.)</a:t>
            </a:r>
          </a:p>
          <a:p>
            <a:pPr marL="271463" indent="-271463" algn="just"/>
            <a:endParaRPr lang="fr-FR" sz="2000" dirty="0" smtClean="0">
              <a:solidFill>
                <a:schemeClr val="accent2"/>
              </a:solidFill>
            </a:endParaRPr>
          </a:p>
          <a:p>
            <a:pPr marL="271463" indent="-271463" algn="just"/>
            <a:r>
              <a:rPr lang="fr-FR" b="1" dirty="0" smtClean="0">
                <a:solidFill>
                  <a:srgbClr val="3D5F8A"/>
                </a:solidFill>
              </a:rPr>
              <a:t>► Homogénéiser les bonnes pratiques </a:t>
            </a:r>
            <a:r>
              <a:rPr lang="fr-FR" dirty="0" smtClean="0">
                <a:solidFill>
                  <a:schemeClr val="tx1">
                    <a:lumMod val="75000"/>
                    <a:lumOff val="25000"/>
                  </a:schemeClr>
                </a:solidFill>
              </a:rPr>
              <a:t>des promoteurs institutionnels (mutualisation de doc. types et procédures)</a:t>
            </a:r>
          </a:p>
          <a:p>
            <a:pPr marL="271463" indent="-271463" algn="just"/>
            <a:endParaRPr lang="fr-FR" sz="1100" dirty="0" smtClean="0">
              <a:solidFill>
                <a:schemeClr val="tx1">
                  <a:lumMod val="75000"/>
                  <a:lumOff val="25000"/>
                </a:schemeClr>
              </a:solidFill>
            </a:endParaRPr>
          </a:p>
          <a:p>
            <a:pPr marL="271463" indent="-271463" algn="just"/>
            <a:endParaRPr lang="fr-FR" sz="1050" dirty="0" smtClean="0">
              <a:solidFill>
                <a:schemeClr val="accent2"/>
              </a:solidFill>
            </a:endParaRPr>
          </a:p>
          <a:p>
            <a:pPr>
              <a:buNone/>
            </a:pPr>
            <a:r>
              <a:rPr lang="fr-FR" b="1" dirty="0" smtClean="0">
                <a:solidFill>
                  <a:srgbClr val="3D5F8A"/>
                </a:solidFill>
              </a:rPr>
              <a:t>► Améliorer l’information (</a:t>
            </a:r>
            <a:r>
              <a:rPr lang="fr-FR" dirty="0" smtClean="0">
                <a:solidFill>
                  <a:schemeClr val="tx1">
                    <a:lumMod val="75000"/>
                    <a:lumOff val="25000"/>
                  </a:schemeClr>
                </a:solidFill>
              </a:rPr>
              <a:t>patients et professionnels) sur la participation aux essais</a:t>
            </a:r>
          </a:p>
          <a:p>
            <a:pPr marL="271463" indent="-271463" algn="just"/>
            <a:endParaRPr lang="fr-FR" sz="2000" dirty="0" smtClean="0">
              <a:solidFill>
                <a:schemeClr val="accent2"/>
              </a:solidFill>
            </a:endParaRPr>
          </a:p>
          <a:p>
            <a:pPr marL="271463" indent="-271463" algn="just"/>
            <a:r>
              <a:rPr lang="fr-FR" b="1" dirty="0" smtClean="0">
                <a:solidFill>
                  <a:srgbClr val="3D5F8A"/>
                </a:solidFill>
              </a:rPr>
              <a:t>► Assurer le respect du principe d’indépendance </a:t>
            </a:r>
            <a:r>
              <a:rPr lang="fr-FR" dirty="0" smtClean="0">
                <a:solidFill>
                  <a:schemeClr val="tx1">
                    <a:lumMod val="75000"/>
                    <a:lumOff val="25000"/>
                  </a:schemeClr>
                </a:solidFill>
              </a:rPr>
              <a:t>du promoteur et de l’investigateur</a:t>
            </a:r>
            <a:r>
              <a:rPr lang="fr-FR" altLang="ja-JP" b="1" dirty="0" smtClean="0">
                <a:solidFill>
                  <a:srgbClr val="AD006D"/>
                </a:solidFill>
              </a:rPr>
              <a:t>       </a:t>
            </a:r>
          </a:p>
          <a:p>
            <a:pPr marL="271463" indent="-271463" algn="just"/>
            <a:r>
              <a:rPr lang="fr-FR" altLang="ja-JP" b="1" dirty="0" smtClean="0">
                <a:solidFill>
                  <a:srgbClr val="AD006D"/>
                </a:solidFill>
              </a:rPr>
              <a:t>	   Action réalisée </a:t>
            </a:r>
            <a:r>
              <a:rPr lang="fr-FR" altLang="ja-JP" dirty="0" smtClean="0">
                <a:solidFill>
                  <a:srgbClr val="AD006D"/>
                </a:solidFill>
              </a:rPr>
              <a:t>:</a:t>
            </a:r>
            <a:endParaRPr lang="fr-FR" dirty="0" smtClean="0">
              <a:solidFill>
                <a:schemeClr val="tx1">
                  <a:lumMod val="75000"/>
                  <a:lumOff val="25000"/>
                </a:schemeClr>
              </a:solidFill>
            </a:endParaRPr>
          </a:p>
          <a:p>
            <a:pPr lvl="1" indent="273050">
              <a:buFont typeface="Wingdings" pitchFamily="2" charset="2"/>
              <a:buChar char="Ø"/>
            </a:pPr>
            <a:r>
              <a:rPr lang="fr-FR" dirty="0" smtClean="0"/>
              <a:t>principe d’indépendance du promoteur et de l’investigateur dans les essais </a:t>
            </a:r>
          </a:p>
          <a:p>
            <a:pPr marL="271463" indent="-271463" algn="just"/>
            <a:endParaRPr lang="fr-FR" dirty="0" smtClean="0">
              <a:solidFill>
                <a:schemeClr val="accent2"/>
              </a:solidFill>
            </a:endParaRPr>
          </a:p>
          <a:p>
            <a:pPr marL="271463" indent="-271463" algn="just"/>
            <a:r>
              <a:rPr lang="fr-FR" b="1" dirty="0" smtClean="0">
                <a:solidFill>
                  <a:srgbClr val="3D5F8A"/>
                </a:solidFill>
              </a:rPr>
              <a:t>► Renforcer la formation</a:t>
            </a:r>
            <a:r>
              <a:rPr lang="fr-FR" dirty="0" smtClean="0">
                <a:solidFill>
                  <a:schemeClr val="accent2"/>
                </a:solidFill>
              </a:rPr>
              <a:t> </a:t>
            </a:r>
            <a:r>
              <a:rPr lang="fr-FR" dirty="0" smtClean="0">
                <a:solidFill>
                  <a:schemeClr val="tx1">
                    <a:lumMod val="75000"/>
                    <a:lumOff val="25000"/>
                  </a:schemeClr>
                </a:solidFill>
              </a:rPr>
              <a:t>des investigateurs (labéliser une formation type)</a:t>
            </a:r>
          </a:p>
          <a:p>
            <a:pPr marL="271463" indent="-271463"/>
            <a:endParaRPr lang="fr-FR" sz="2400" dirty="0" smtClean="0">
              <a:solidFill>
                <a:schemeClr val="accent2"/>
              </a:solidFill>
            </a:endParaRPr>
          </a:p>
          <a:p>
            <a:pPr marL="271463" indent="-271463"/>
            <a:r>
              <a:rPr lang="fr-FR" b="1" dirty="0" smtClean="0">
                <a:solidFill>
                  <a:srgbClr val="3D5F8A"/>
                </a:solidFill>
              </a:rPr>
              <a:t>►  Accompagner les professionnels en termes de </a:t>
            </a:r>
            <a:r>
              <a:rPr lang="fr-FR" dirty="0" smtClean="0">
                <a:solidFill>
                  <a:schemeClr val="tx1">
                    <a:lumMod val="75000"/>
                    <a:lumOff val="25000"/>
                  </a:schemeClr>
                </a:solidFill>
              </a:rPr>
              <a:t>« pédagogie » sur la loi </a:t>
            </a:r>
            <a:r>
              <a:rPr lang="fr-FR" dirty="0" err="1" smtClean="0">
                <a:solidFill>
                  <a:schemeClr val="tx1">
                    <a:lumMod val="75000"/>
                    <a:lumOff val="25000"/>
                  </a:schemeClr>
                </a:solidFill>
              </a:rPr>
              <a:t>Jardé</a:t>
            </a:r>
            <a:endParaRPr lang="fr-FR" altLang="ja-JP" dirty="0" smtClean="0">
              <a:solidFill>
                <a:schemeClr val="tx1">
                  <a:lumMod val="75000"/>
                  <a:lumOff val="25000"/>
                </a:schemeClr>
              </a:solidFill>
            </a:endParaRPr>
          </a:p>
          <a:p>
            <a:pPr>
              <a:buNone/>
            </a:pPr>
            <a:endParaRPr lang="fr-FR" sz="1400" b="1" dirty="0" smtClean="0">
              <a:solidFill>
                <a:srgbClr val="AD006D"/>
              </a:solidFill>
            </a:endParaRPr>
          </a:p>
          <a:p>
            <a:endParaRPr lang="fr-FR" sz="2400" dirty="0" smtClean="0"/>
          </a:p>
          <a:p>
            <a:pPr marL="271463" indent="-271463">
              <a:tabLst>
                <a:tab pos="271463" algn="l"/>
              </a:tabLst>
            </a:pPr>
            <a:endParaRPr lang="fr-FR" altLang="ja-JP" sz="2000" dirty="0">
              <a:solidFill>
                <a:schemeClr val="tx1">
                  <a:lumMod val="75000"/>
                  <a:lumOff val="25000"/>
                </a:schemeClr>
              </a:solidFill>
            </a:endParaRPr>
          </a:p>
          <a:p>
            <a:pPr lvl="1">
              <a:buFontTx/>
              <a:buChar char="-"/>
            </a:pPr>
            <a:endParaRPr lang="fr-FR" altLang="ja-JP" sz="2000" dirty="0"/>
          </a:p>
          <a:p>
            <a:endParaRPr lang="fr-FR" sz="2000" dirty="0"/>
          </a:p>
          <a:p>
            <a:pPr eaLnBrk="0" hangingPunct="0">
              <a:buClr>
                <a:srgbClr val="7030A0"/>
              </a:buClr>
            </a:pPr>
            <a:endParaRPr lang="fr-FR" sz="2000" dirty="0"/>
          </a:p>
          <a:p>
            <a:pPr lvl="1" eaLnBrk="0" hangingPunct="0">
              <a:buClr>
                <a:srgbClr val="7030A0"/>
              </a:buClr>
            </a:pPr>
            <a:endParaRPr lang="fr-FR" sz="2400" dirty="0"/>
          </a:p>
        </p:txBody>
      </p:sp>
      <p:sp>
        <p:nvSpPr>
          <p:cNvPr id="7" name="Rectangle 6"/>
          <p:cNvSpPr/>
          <p:nvPr/>
        </p:nvSpPr>
        <p:spPr>
          <a:xfrm>
            <a:off x="560512" y="908720"/>
            <a:ext cx="8505855" cy="523220"/>
          </a:xfrm>
          <a:prstGeom prst="rect">
            <a:avLst/>
          </a:prstGeom>
        </p:spPr>
        <p:txBody>
          <a:bodyPr wrap="square">
            <a:spAutoFit/>
          </a:bodyPr>
          <a:lstStyle/>
          <a:p>
            <a:r>
              <a:rPr lang="fr-FR" altLang="ja-JP" sz="2000" dirty="0" smtClean="0">
                <a:solidFill>
                  <a:srgbClr val="AD006D"/>
                </a:solidFill>
              </a:rPr>
              <a:t>Thème 2 : </a:t>
            </a:r>
            <a:r>
              <a:rPr lang="fr-FR" altLang="ja-JP" sz="2800" dirty="0" smtClean="0">
                <a:solidFill>
                  <a:srgbClr val="AD006D"/>
                </a:solidFill>
              </a:rPr>
              <a:t>sécurité du patient dans les essais cliniques </a:t>
            </a:r>
            <a:endParaRPr lang="fr-FR" altLang="ja-JP" sz="2000" dirty="0">
              <a:solidFill>
                <a:srgbClr val="AD006D"/>
              </a:solidFill>
            </a:endParaRPr>
          </a:p>
        </p:txBody>
      </p:sp>
      <p:sp>
        <p:nvSpPr>
          <p:cNvPr id="8" name="Text Box 26"/>
          <p:cNvSpPr txBox="1">
            <a:spLocks noChangeArrowheads="1"/>
          </p:cNvSpPr>
          <p:nvPr/>
        </p:nvSpPr>
        <p:spPr bwMode="auto">
          <a:xfrm>
            <a:off x="-303584" y="0"/>
            <a:ext cx="1064568" cy="991333"/>
          </a:xfrm>
          <a:prstGeom prst="rect">
            <a:avLst/>
          </a:prstGeom>
          <a:noFill/>
          <a:ln w="9525">
            <a:noFill/>
            <a:miter lim="800000"/>
            <a:headEnd/>
            <a:tailEnd/>
          </a:ln>
        </p:spPr>
        <p:txBody>
          <a:bodyPr wrap="square" lIns="67346" tIns="33673" rIns="67346" bIns="33673">
            <a:spAutoFit/>
          </a:bodyPr>
          <a:lstStyle/>
          <a:p>
            <a:pPr algn="ctr">
              <a:spcBef>
                <a:spcPts val="0"/>
              </a:spcBef>
            </a:pPr>
            <a:r>
              <a:rPr lang="fr-FR" sz="2000" dirty="0" smtClean="0">
                <a:solidFill>
                  <a:schemeClr val="bg1"/>
                </a:solidFill>
                <a:latin typeface="+mj-lt"/>
              </a:rPr>
              <a:t>  AXE</a:t>
            </a:r>
          </a:p>
          <a:p>
            <a:pPr algn="ctr">
              <a:spcBef>
                <a:spcPts val="0"/>
              </a:spcBef>
            </a:pPr>
            <a:r>
              <a:rPr lang="fr-FR" sz="4000" dirty="0" smtClean="0">
                <a:solidFill>
                  <a:schemeClr val="bg1"/>
                </a:solidFill>
                <a:latin typeface="+mj-lt"/>
              </a:rPr>
              <a:t>4</a:t>
            </a:r>
            <a:endParaRPr lang="fr-FR" sz="4000" i="1" dirty="0" smtClean="0">
              <a:solidFill>
                <a:schemeClr val="bg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3"/>
          <p:cNvSpPr txBox="1">
            <a:spLocks noChangeArrowheads="1"/>
          </p:cNvSpPr>
          <p:nvPr/>
        </p:nvSpPr>
        <p:spPr bwMode="auto">
          <a:xfrm>
            <a:off x="488504" y="1124744"/>
            <a:ext cx="9145016" cy="6340149"/>
          </a:xfrm>
          <a:prstGeom prst="rect">
            <a:avLst/>
          </a:prstGeom>
          <a:noFill/>
          <a:ln w="9525">
            <a:noFill/>
            <a:miter lim="800000"/>
            <a:headEnd/>
            <a:tailEnd/>
          </a:ln>
        </p:spPr>
        <p:txBody>
          <a:bodyPr wrap="square" lIns="91394" tIns="45696" rIns="91394" bIns="45696">
            <a:spAutoFit/>
          </a:bodyPr>
          <a:lstStyle/>
          <a:p>
            <a:pPr marL="271463" indent="-271463" algn="just"/>
            <a:endParaRPr lang="fr-FR" sz="1050" dirty="0" smtClean="0">
              <a:solidFill>
                <a:schemeClr val="accent2"/>
              </a:solidFill>
            </a:endParaRPr>
          </a:p>
          <a:p>
            <a:pPr marL="271463" indent="-271463" algn="just"/>
            <a:r>
              <a:rPr lang="fr-FR" sz="2000" b="1" dirty="0" smtClean="0">
                <a:solidFill>
                  <a:srgbClr val="3D5F8A"/>
                </a:solidFill>
              </a:rPr>
              <a:t>► </a:t>
            </a:r>
            <a:r>
              <a:rPr lang="fr-FR" b="1" dirty="0" smtClean="0">
                <a:solidFill>
                  <a:srgbClr val="3D5F8A"/>
                </a:solidFill>
              </a:rPr>
              <a:t>placer le </a:t>
            </a:r>
            <a:r>
              <a:rPr lang="fr-FR" sz="3200" dirty="0" smtClean="0">
                <a:solidFill>
                  <a:srgbClr val="AD006D"/>
                </a:solidFill>
              </a:rPr>
              <a:t>patient</a:t>
            </a:r>
            <a:r>
              <a:rPr lang="fr-FR" sz="2800" b="1" dirty="0" smtClean="0">
                <a:solidFill>
                  <a:srgbClr val="AD006D"/>
                </a:solidFill>
              </a:rPr>
              <a:t> </a:t>
            </a:r>
            <a:r>
              <a:rPr lang="fr-FR" b="1" dirty="0" smtClean="0">
                <a:solidFill>
                  <a:srgbClr val="3D5F8A"/>
                </a:solidFill>
              </a:rPr>
              <a:t>au </a:t>
            </a:r>
            <a:r>
              <a:rPr lang="fr-FR" sz="2800" dirty="0" smtClean="0">
                <a:solidFill>
                  <a:srgbClr val="AD006D"/>
                </a:solidFill>
              </a:rPr>
              <a:t>cœur du dispositif</a:t>
            </a:r>
            <a:endParaRPr lang="fr-FR" dirty="0" smtClean="0">
              <a:solidFill>
                <a:srgbClr val="AD006D"/>
              </a:solidFill>
            </a:endParaRPr>
          </a:p>
          <a:p>
            <a:pPr marL="271463" indent="-271463" algn="just"/>
            <a:endParaRPr lang="fr-FR" sz="1100" dirty="0" smtClean="0">
              <a:solidFill>
                <a:schemeClr val="tx1">
                  <a:lumMod val="75000"/>
                  <a:lumOff val="25000"/>
                </a:schemeClr>
              </a:solidFill>
            </a:endParaRPr>
          </a:p>
          <a:p>
            <a:pPr marL="271463" indent="-271463" algn="just"/>
            <a:endParaRPr lang="fr-FR" sz="1050" dirty="0" smtClean="0">
              <a:solidFill>
                <a:schemeClr val="accent2"/>
              </a:solidFill>
            </a:endParaRPr>
          </a:p>
          <a:p>
            <a:pPr>
              <a:buNone/>
            </a:pPr>
            <a:r>
              <a:rPr lang="fr-FR" b="1" dirty="0" smtClean="0">
                <a:solidFill>
                  <a:srgbClr val="3D5F8A"/>
                </a:solidFill>
              </a:rPr>
              <a:t>► à partir de nos acquis, décliner nos objectifs de renforcement dans </a:t>
            </a:r>
            <a:r>
              <a:rPr lang="fr-FR" sz="2400" dirty="0" smtClean="0">
                <a:solidFill>
                  <a:srgbClr val="AD006D"/>
                </a:solidFill>
              </a:rPr>
              <a:t>tous les domaines de risques associés aux soins</a:t>
            </a:r>
            <a:r>
              <a:rPr lang="fr-FR" b="1" dirty="0" smtClean="0">
                <a:solidFill>
                  <a:srgbClr val="3D5F8A"/>
                </a:solidFill>
              </a:rPr>
              <a:t>, dans une optique de </a:t>
            </a:r>
            <a:r>
              <a:rPr lang="fr-FR" sz="2400" dirty="0" smtClean="0">
                <a:solidFill>
                  <a:srgbClr val="AD006D"/>
                </a:solidFill>
              </a:rPr>
              <a:t>transversalité</a:t>
            </a:r>
            <a:r>
              <a:rPr lang="fr-FR" b="1" dirty="0" smtClean="0">
                <a:solidFill>
                  <a:srgbClr val="3D5F8A"/>
                </a:solidFill>
              </a:rPr>
              <a:t> et de </a:t>
            </a:r>
            <a:r>
              <a:rPr lang="fr-FR" sz="2400" dirty="0" smtClean="0">
                <a:solidFill>
                  <a:srgbClr val="AD006D"/>
                </a:solidFill>
              </a:rPr>
              <a:t>coordination : </a:t>
            </a:r>
          </a:p>
          <a:p>
            <a:pPr>
              <a:buNone/>
            </a:pPr>
            <a:endParaRPr lang="fr-FR" dirty="0" smtClean="0">
              <a:solidFill>
                <a:srgbClr val="AD006D"/>
              </a:solidFill>
            </a:endParaRPr>
          </a:p>
          <a:p>
            <a:pPr>
              <a:buNone/>
            </a:pPr>
            <a:r>
              <a:rPr lang="fr-FR" b="1" dirty="0" smtClean="0">
                <a:solidFill>
                  <a:srgbClr val="3D5F8A"/>
                </a:solidFill>
              </a:rPr>
              <a:t>	- penser systémique</a:t>
            </a:r>
          </a:p>
          <a:p>
            <a:pPr>
              <a:buNone/>
            </a:pPr>
            <a:endParaRPr lang="fr-FR" b="1" dirty="0" smtClean="0">
              <a:solidFill>
                <a:srgbClr val="3D5F8A"/>
              </a:solidFill>
            </a:endParaRPr>
          </a:p>
          <a:p>
            <a:pPr>
              <a:buNone/>
            </a:pPr>
            <a:r>
              <a:rPr lang="fr-FR" b="1" dirty="0" smtClean="0">
                <a:solidFill>
                  <a:srgbClr val="3D5F8A"/>
                </a:solidFill>
              </a:rPr>
              <a:t>	- décloisonner</a:t>
            </a:r>
          </a:p>
          <a:p>
            <a:pPr>
              <a:buNone/>
            </a:pPr>
            <a:endParaRPr lang="fr-FR" b="1" dirty="0" smtClean="0">
              <a:solidFill>
                <a:srgbClr val="3D5F8A"/>
              </a:solidFill>
            </a:endParaRPr>
          </a:p>
          <a:p>
            <a:pPr>
              <a:buNone/>
            </a:pPr>
            <a:r>
              <a:rPr lang="fr-FR" b="1" dirty="0" smtClean="0">
                <a:solidFill>
                  <a:srgbClr val="3D5F8A"/>
                </a:solidFill>
              </a:rPr>
              <a:t>	- aligner tous les dispositifs de manière cohérente pour une meilleure 	efficience (certification, réglementation, incitation, </a:t>
            </a:r>
            <a:r>
              <a:rPr lang="fr-FR" b="1" dirty="0" err="1" smtClean="0">
                <a:solidFill>
                  <a:srgbClr val="3D5F8A"/>
                </a:solidFill>
              </a:rPr>
              <a:t>etc</a:t>
            </a:r>
            <a:r>
              <a:rPr lang="fr-FR" b="1" dirty="0" smtClean="0">
                <a:solidFill>
                  <a:srgbClr val="3D5F8A"/>
                </a:solidFill>
              </a:rPr>
              <a:t>) </a:t>
            </a:r>
          </a:p>
          <a:p>
            <a:pPr marL="271463" indent="-271463" algn="just"/>
            <a:endParaRPr lang="fr-FR" sz="2000" dirty="0" smtClean="0">
              <a:solidFill>
                <a:schemeClr val="accent2"/>
              </a:solidFill>
            </a:endParaRPr>
          </a:p>
          <a:p>
            <a:pPr marL="271463" indent="-271463" algn="just"/>
            <a:r>
              <a:rPr lang="fr-FR" b="1" dirty="0" smtClean="0">
                <a:solidFill>
                  <a:srgbClr val="3D5F8A"/>
                </a:solidFill>
              </a:rPr>
              <a:t>► s’inscrire dans la </a:t>
            </a:r>
            <a:r>
              <a:rPr lang="fr-FR" sz="2400" dirty="0" smtClean="0">
                <a:solidFill>
                  <a:srgbClr val="AD006D"/>
                </a:solidFill>
              </a:rPr>
              <a:t>dynamique internationale </a:t>
            </a:r>
            <a:r>
              <a:rPr lang="fr-FR" b="1" dirty="0" smtClean="0">
                <a:solidFill>
                  <a:srgbClr val="3D5F8A"/>
                </a:solidFill>
              </a:rPr>
              <a:t>pour ses objectifs et le partage d’expériences</a:t>
            </a:r>
            <a:endParaRPr lang="fr-FR" dirty="0" smtClean="0">
              <a:solidFill>
                <a:schemeClr val="tx1">
                  <a:lumMod val="75000"/>
                  <a:lumOff val="25000"/>
                </a:schemeClr>
              </a:solidFill>
            </a:endParaRPr>
          </a:p>
          <a:p>
            <a:pPr marL="271463" indent="-271463" algn="just"/>
            <a:endParaRPr lang="fr-FR" dirty="0" smtClean="0">
              <a:solidFill>
                <a:schemeClr val="accent2"/>
              </a:solidFill>
            </a:endParaRPr>
          </a:p>
          <a:p>
            <a:endParaRPr lang="fr-FR" sz="2000" dirty="0"/>
          </a:p>
          <a:p>
            <a:pPr eaLnBrk="0" hangingPunct="0">
              <a:buClr>
                <a:srgbClr val="7030A0"/>
              </a:buClr>
            </a:pPr>
            <a:endParaRPr lang="fr-FR" sz="2000" dirty="0"/>
          </a:p>
          <a:p>
            <a:pPr lvl="1" eaLnBrk="0" hangingPunct="0">
              <a:buClr>
                <a:srgbClr val="7030A0"/>
              </a:buClr>
            </a:pPr>
            <a:endParaRPr lang="fr-FR" sz="2400" dirty="0"/>
          </a:p>
        </p:txBody>
      </p:sp>
      <p:sp>
        <p:nvSpPr>
          <p:cNvPr id="7" name="Rectangle 6"/>
          <p:cNvSpPr/>
          <p:nvPr/>
        </p:nvSpPr>
        <p:spPr>
          <a:xfrm>
            <a:off x="344488" y="332656"/>
            <a:ext cx="9561512" cy="584775"/>
          </a:xfrm>
          <a:prstGeom prst="rect">
            <a:avLst/>
          </a:prstGeom>
        </p:spPr>
        <p:txBody>
          <a:bodyPr wrap="square">
            <a:spAutoFit/>
          </a:bodyPr>
          <a:lstStyle/>
          <a:p>
            <a:r>
              <a:rPr lang="fr-FR" altLang="ja-JP" sz="3200" dirty="0" smtClean="0">
                <a:solidFill>
                  <a:srgbClr val="AD006D"/>
                </a:solidFill>
              </a:rPr>
              <a:t>Une stratégie pour renforcer la sécurité des patients</a:t>
            </a:r>
            <a:endParaRPr lang="fr-FR" altLang="ja-JP" sz="2000" dirty="0">
              <a:solidFill>
                <a:srgbClr val="AD006D"/>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560512" y="260649"/>
            <a:ext cx="9145016" cy="560446"/>
          </a:xfrm>
          <a:prstGeom prst="rect">
            <a:avLst/>
          </a:prstGeom>
          <a:noFill/>
          <a:ln w="9525">
            <a:noFill/>
            <a:miter lim="800000"/>
            <a:headEnd/>
            <a:tailEnd/>
          </a:ln>
        </p:spPr>
        <p:txBody>
          <a:bodyPr wrap="square" lIns="67346" tIns="33673" rIns="67346" bIns="33673">
            <a:spAutoFit/>
          </a:bodyPr>
          <a:lstStyle/>
          <a:p>
            <a:pPr>
              <a:spcBef>
                <a:spcPts val="0"/>
              </a:spcBef>
            </a:pPr>
            <a:r>
              <a:rPr lang="fr-FR" sz="3200" dirty="0" smtClean="0">
                <a:solidFill>
                  <a:srgbClr val="AD006D"/>
                </a:solidFill>
                <a:latin typeface="ScalaSans" pitchFamily="80" charset="0"/>
              </a:rPr>
              <a:t>Contexte 2004 / 2013</a:t>
            </a:r>
          </a:p>
        </p:txBody>
      </p:sp>
      <p:sp>
        <p:nvSpPr>
          <p:cNvPr id="6" name="Rectangle 5"/>
          <p:cNvSpPr/>
          <p:nvPr/>
        </p:nvSpPr>
        <p:spPr>
          <a:xfrm>
            <a:off x="272480" y="620688"/>
            <a:ext cx="9433048" cy="6001643"/>
          </a:xfrm>
          <a:prstGeom prst="rect">
            <a:avLst/>
          </a:prstGeom>
        </p:spPr>
        <p:txBody>
          <a:bodyPr wrap="square">
            <a:spAutoFit/>
          </a:bodyPr>
          <a:lstStyle/>
          <a:p>
            <a:pPr marL="268288" indent="-268288" algn="just"/>
            <a:endParaRPr lang="fr-FR" sz="2000" dirty="0" smtClean="0">
              <a:solidFill>
                <a:schemeClr val="tx1">
                  <a:lumMod val="75000"/>
                  <a:lumOff val="25000"/>
                </a:schemeClr>
              </a:solidFill>
            </a:endParaRPr>
          </a:p>
          <a:p>
            <a:pPr marL="268288" indent="-268288" algn="just"/>
            <a:r>
              <a:rPr lang="fr-FR" sz="2000" dirty="0" smtClean="0">
                <a:solidFill>
                  <a:schemeClr val="tx1">
                    <a:lumMod val="75000"/>
                    <a:lumOff val="25000"/>
                  </a:schemeClr>
                </a:solidFill>
              </a:rPr>
              <a:t>► </a:t>
            </a:r>
            <a:r>
              <a:rPr lang="fr-FR" dirty="0" smtClean="0">
                <a:solidFill>
                  <a:schemeClr val="tx1">
                    <a:lumMod val="75000"/>
                    <a:lumOff val="25000"/>
                  </a:schemeClr>
                </a:solidFill>
              </a:rPr>
              <a:t>Des enquêtes pour mieux « cerner » les évènements indésirables (EI) : </a:t>
            </a:r>
          </a:p>
          <a:p>
            <a:pPr marL="268288" indent="-268288" algn="just"/>
            <a:r>
              <a:rPr lang="fr-FR" dirty="0" smtClean="0">
                <a:solidFill>
                  <a:srgbClr val="3D5F8A"/>
                </a:solidFill>
              </a:rPr>
              <a:t>		</a:t>
            </a:r>
            <a:r>
              <a:rPr lang="fr-FR" sz="1600" b="1" dirty="0" smtClean="0">
                <a:solidFill>
                  <a:srgbClr val="3D5F8A"/>
                </a:solidFill>
              </a:rPr>
              <a:t>Enquêtes ENEIS 2004 et 2009 </a:t>
            </a:r>
            <a:endParaRPr lang="fr-FR" b="1" dirty="0" smtClean="0">
              <a:solidFill>
                <a:srgbClr val="3D5F8A"/>
              </a:solidFill>
            </a:endParaRPr>
          </a:p>
          <a:p>
            <a:pPr marL="268288" indent="-268288" algn="just"/>
            <a:endParaRPr lang="fr-FR" sz="1400" dirty="0" smtClean="0">
              <a:solidFill>
                <a:schemeClr val="tx1">
                  <a:lumMod val="75000"/>
                  <a:lumOff val="25000"/>
                </a:schemeClr>
              </a:solidFill>
            </a:endParaRPr>
          </a:p>
          <a:p>
            <a:pPr marL="268288" indent="-268288" algn="just"/>
            <a:r>
              <a:rPr lang="fr-FR" dirty="0" smtClean="0">
                <a:solidFill>
                  <a:schemeClr val="tx1">
                    <a:lumMod val="75000"/>
                    <a:lumOff val="25000"/>
                  </a:schemeClr>
                </a:solidFill>
              </a:rPr>
              <a:t>►  Des avancées, </a:t>
            </a:r>
            <a:r>
              <a:rPr lang="fr-FR" b="1" dirty="0" smtClean="0">
                <a:solidFill>
                  <a:srgbClr val="3D5F8A"/>
                </a:solidFill>
              </a:rPr>
              <a:t>secteur par secteur </a:t>
            </a:r>
            <a:r>
              <a:rPr lang="fr-FR" dirty="0" smtClean="0">
                <a:solidFill>
                  <a:schemeClr val="tx1">
                    <a:lumMod val="75000"/>
                    <a:lumOff val="25000"/>
                  </a:schemeClr>
                </a:solidFill>
              </a:rPr>
              <a:t>:</a:t>
            </a:r>
          </a:p>
          <a:p>
            <a:pPr marL="903288" indent="-280988" algn="just">
              <a:buClr>
                <a:schemeClr val="tx1">
                  <a:lumMod val="50000"/>
                  <a:lumOff val="50000"/>
                </a:schemeClr>
              </a:buClr>
              <a:buSzPct val="100000"/>
              <a:buFont typeface="Wingdings" pitchFamily="2" charset="2"/>
              <a:buChar char="ü"/>
            </a:pPr>
            <a:r>
              <a:rPr lang="fr-FR" sz="1600" b="1" dirty="0" smtClean="0">
                <a:solidFill>
                  <a:srgbClr val="3D5F8A"/>
                </a:solidFill>
              </a:rPr>
              <a:t>Infections nosocomiales </a:t>
            </a:r>
            <a:r>
              <a:rPr lang="fr-FR" sz="1600" dirty="0" smtClean="0">
                <a:solidFill>
                  <a:schemeClr val="tx1">
                    <a:lumMod val="75000"/>
                    <a:lumOff val="25000"/>
                  </a:schemeClr>
                </a:solidFill>
              </a:rPr>
              <a:t>: évolution des indicateurs du tableau de bord, réflexion en cours sur la « ville »</a:t>
            </a:r>
          </a:p>
          <a:p>
            <a:pPr marL="903288" indent="-280988" algn="just">
              <a:buClr>
                <a:schemeClr val="tx1">
                  <a:lumMod val="50000"/>
                  <a:lumOff val="50000"/>
                </a:schemeClr>
              </a:buClr>
              <a:buSzPct val="100000"/>
              <a:buFont typeface="Wingdings" pitchFamily="2" charset="2"/>
              <a:buChar char="ü"/>
            </a:pPr>
            <a:r>
              <a:rPr lang="fr-FR" sz="1600" b="1" dirty="0" smtClean="0">
                <a:solidFill>
                  <a:srgbClr val="3D5F8A"/>
                </a:solidFill>
              </a:rPr>
              <a:t>Sécurité de la prise en charge médicamenteuse </a:t>
            </a:r>
            <a:r>
              <a:rPr lang="fr-FR" sz="1600" dirty="0" smtClean="0">
                <a:solidFill>
                  <a:schemeClr val="tx1">
                    <a:lumMod val="75000"/>
                    <a:lumOff val="25000"/>
                  </a:schemeClr>
                </a:solidFill>
              </a:rPr>
              <a:t>: textes, outils, pour faire évoluer les comportements</a:t>
            </a:r>
          </a:p>
          <a:p>
            <a:pPr marL="268288" indent="-268288" algn="just"/>
            <a:endParaRPr lang="fr-FR" sz="1400" dirty="0" smtClean="0">
              <a:solidFill>
                <a:schemeClr val="tx1">
                  <a:lumMod val="75000"/>
                  <a:lumOff val="25000"/>
                </a:schemeClr>
              </a:solidFill>
            </a:endParaRPr>
          </a:p>
          <a:p>
            <a:pPr marL="268288" indent="-268288" algn="just"/>
            <a:r>
              <a:rPr lang="fr-FR" dirty="0" smtClean="0">
                <a:solidFill>
                  <a:schemeClr val="tx1">
                    <a:lumMod val="75000"/>
                    <a:lumOff val="25000"/>
                  </a:schemeClr>
                </a:solidFill>
              </a:rPr>
              <a:t>►  Une approche </a:t>
            </a:r>
            <a:r>
              <a:rPr lang="fr-FR" b="1" dirty="0" smtClean="0">
                <a:solidFill>
                  <a:srgbClr val="3D5F8A"/>
                </a:solidFill>
              </a:rPr>
              <a:t>globale</a:t>
            </a:r>
            <a:r>
              <a:rPr lang="fr-FR" dirty="0" smtClean="0">
                <a:solidFill>
                  <a:schemeClr val="tx1">
                    <a:lumMod val="75000"/>
                    <a:lumOff val="25000"/>
                  </a:schemeClr>
                </a:solidFill>
              </a:rPr>
              <a:t> des risques associés aux soins, pour les établissements de santé  </a:t>
            </a:r>
          </a:p>
          <a:p>
            <a:pPr marL="900113" indent="-273050" algn="just">
              <a:buClr>
                <a:schemeClr val="tx1">
                  <a:lumMod val="50000"/>
                  <a:lumOff val="50000"/>
                </a:schemeClr>
              </a:buClr>
              <a:buFont typeface="Wingdings" pitchFamily="2" charset="2"/>
              <a:buChar char="ü"/>
            </a:pPr>
            <a:r>
              <a:rPr lang="fr-FR" sz="1600" dirty="0" smtClean="0">
                <a:solidFill>
                  <a:schemeClr val="tx1">
                    <a:lumMod val="75000"/>
                    <a:lumOff val="25000"/>
                  </a:schemeClr>
                </a:solidFill>
              </a:rPr>
              <a:t>Une </a:t>
            </a:r>
            <a:r>
              <a:rPr lang="fr-FR" sz="1600" b="1" dirty="0" smtClean="0">
                <a:solidFill>
                  <a:srgbClr val="3D5F8A"/>
                </a:solidFill>
              </a:rPr>
              <a:t>gouvernance</a:t>
            </a:r>
            <a:r>
              <a:rPr lang="fr-FR" sz="1600" b="1" dirty="0" smtClean="0">
                <a:solidFill>
                  <a:schemeClr val="tx1">
                    <a:lumMod val="75000"/>
                    <a:lumOff val="25000"/>
                  </a:schemeClr>
                </a:solidFill>
              </a:rPr>
              <a:t> </a:t>
            </a:r>
            <a:r>
              <a:rPr lang="fr-FR" sz="1600" dirty="0" smtClean="0">
                <a:solidFill>
                  <a:schemeClr val="tx1">
                    <a:lumMod val="75000"/>
                    <a:lumOff val="25000"/>
                  </a:schemeClr>
                </a:solidFill>
              </a:rPr>
              <a:t>de la sécurité des soins rénovée pour l’ensemble des établissements publics et pris (missions de la CME, coordonnateur de la gestion des risques associés aux soins)</a:t>
            </a:r>
          </a:p>
          <a:p>
            <a:pPr marL="622300" indent="279400" algn="just">
              <a:buClr>
                <a:schemeClr val="tx1">
                  <a:lumMod val="50000"/>
                  <a:lumOff val="50000"/>
                </a:schemeClr>
              </a:buClr>
              <a:buFont typeface="Wingdings" pitchFamily="2" charset="2"/>
              <a:buChar char="ü"/>
            </a:pPr>
            <a:r>
              <a:rPr lang="fr-FR" sz="1600" dirty="0" smtClean="0">
                <a:solidFill>
                  <a:schemeClr val="tx1">
                    <a:lumMod val="75000"/>
                    <a:lumOff val="25000"/>
                  </a:schemeClr>
                </a:solidFill>
              </a:rPr>
              <a:t>Des </a:t>
            </a:r>
            <a:r>
              <a:rPr lang="fr-FR" sz="1600" b="1" dirty="0" smtClean="0">
                <a:solidFill>
                  <a:srgbClr val="3D5F8A"/>
                </a:solidFill>
              </a:rPr>
              <a:t>indicateurs</a:t>
            </a:r>
            <a:r>
              <a:rPr lang="fr-FR" sz="1600" dirty="0" smtClean="0">
                <a:solidFill>
                  <a:schemeClr val="tx1">
                    <a:lumMod val="75000"/>
                    <a:lumOff val="25000"/>
                  </a:schemeClr>
                </a:solidFill>
              </a:rPr>
              <a:t> de qualité et de sécurité des soins (TBIN, QUALHAS)</a:t>
            </a:r>
          </a:p>
          <a:p>
            <a:pPr marL="622300" indent="279400" algn="just">
              <a:buClr>
                <a:schemeClr val="tx1">
                  <a:lumMod val="50000"/>
                  <a:lumOff val="50000"/>
                </a:schemeClr>
              </a:buClr>
              <a:buFont typeface="Wingdings" pitchFamily="2" charset="2"/>
              <a:buChar char="ü"/>
            </a:pPr>
            <a:r>
              <a:rPr lang="fr-FR" sz="1600" dirty="0" smtClean="0">
                <a:solidFill>
                  <a:schemeClr val="tx1">
                    <a:lumMod val="75000"/>
                    <a:lumOff val="25000"/>
                  </a:schemeClr>
                </a:solidFill>
              </a:rPr>
              <a:t>Des actions de </a:t>
            </a:r>
            <a:r>
              <a:rPr lang="fr-FR" sz="1600" b="1" dirty="0" smtClean="0">
                <a:solidFill>
                  <a:srgbClr val="3D5F8A"/>
                </a:solidFill>
              </a:rPr>
              <a:t>communication</a:t>
            </a:r>
            <a:r>
              <a:rPr lang="fr-FR" sz="1600" dirty="0" smtClean="0">
                <a:solidFill>
                  <a:schemeClr val="tx1">
                    <a:lumMod val="75000"/>
                    <a:lumOff val="25000"/>
                  </a:schemeClr>
                </a:solidFill>
              </a:rPr>
              <a:t> pour faire évoluer les pratiques (semaine sécurité patients)</a:t>
            </a:r>
            <a:endParaRPr lang="fr-FR" dirty="0" smtClean="0">
              <a:solidFill>
                <a:schemeClr val="tx1">
                  <a:lumMod val="75000"/>
                  <a:lumOff val="25000"/>
                </a:schemeClr>
              </a:solidFill>
            </a:endParaRPr>
          </a:p>
          <a:p>
            <a:pPr marL="268288" indent="-268288" algn="just"/>
            <a:endParaRPr lang="fr-FR" sz="1400" dirty="0" smtClean="0">
              <a:solidFill>
                <a:schemeClr val="tx1">
                  <a:lumMod val="75000"/>
                  <a:lumOff val="25000"/>
                </a:schemeClr>
              </a:solidFill>
            </a:endParaRPr>
          </a:p>
          <a:p>
            <a:pPr marL="268288" indent="-268288" algn="just"/>
            <a:r>
              <a:rPr lang="fr-FR" dirty="0" smtClean="0">
                <a:solidFill>
                  <a:schemeClr val="tx1">
                    <a:lumMod val="75000"/>
                    <a:lumOff val="25000"/>
                  </a:schemeClr>
                </a:solidFill>
              </a:rPr>
              <a:t>► Des </a:t>
            </a:r>
            <a:r>
              <a:rPr lang="fr-FR" b="1" dirty="0" smtClean="0">
                <a:solidFill>
                  <a:srgbClr val="3D5F8A"/>
                </a:solidFill>
              </a:rPr>
              <a:t>préconisations du Haut Conseil de la santé publique </a:t>
            </a:r>
            <a:r>
              <a:rPr lang="fr-FR" sz="1200" dirty="0" smtClean="0">
                <a:solidFill>
                  <a:schemeClr val="tx1">
                    <a:lumMod val="75000"/>
                    <a:lumOff val="25000"/>
                  </a:schemeClr>
                </a:solidFill>
              </a:rPr>
              <a:t>: </a:t>
            </a:r>
          </a:p>
          <a:p>
            <a:pPr marL="627063" algn="just">
              <a:buFont typeface="Wingdings" pitchFamily="2" charset="2"/>
              <a:buChar char="ü"/>
            </a:pPr>
            <a:r>
              <a:rPr lang="fr-FR" sz="1200" i="1" dirty="0" smtClean="0">
                <a:solidFill>
                  <a:schemeClr val="tx1">
                    <a:lumMod val="75000"/>
                    <a:lumOff val="25000"/>
                  </a:schemeClr>
                </a:solidFill>
              </a:rPr>
              <a:t>	</a:t>
            </a:r>
            <a:r>
              <a:rPr lang="fr-FR" sz="1600" i="1" dirty="0" smtClean="0">
                <a:solidFill>
                  <a:schemeClr val="tx1">
                    <a:lumMod val="75000"/>
                    <a:lumOff val="25000"/>
                  </a:schemeClr>
                </a:solidFill>
              </a:rPr>
              <a:t>Pour une politique globale et intégrée de sécurité des patients – principes et 	préconisations  </a:t>
            </a:r>
            <a:r>
              <a:rPr lang="fr-FR" sz="1400" dirty="0" smtClean="0">
                <a:solidFill>
                  <a:schemeClr val="tx1">
                    <a:lumMod val="75000"/>
                    <a:lumOff val="25000"/>
                  </a:schemeClr>
                </a:solidFill>
              </a:rPr>
              <a:t>(rapport de </a:t>
            </a:r>
            <a:r>
              <a:rPr lang="fr-FR" sz="1400" dirty="0" err="1" smtClean="0">
                <a:solidFill>
                  <a:schemeClr val="tx1">
                    <a:lumMod val="75000"/>
                    <a:lumOff val="25000"/>
                  </a:schemeClr>
                </a:solidFill>
              </a:rPr>
              <a:t>nov</a:t>
            </a:r>
            <a:r>
              <a:rPr lang="fr-FR" sz="1400" dirty="0" smtClean="0">
                <a:solidFill>
                  <a:schemeClr val="tx1">
                    <a:lumMod val="75000"/>
                    <a:lumOff val="25000"/>
                  </a:schemeClr>
                </a:solidFill>
              </a:rPr>
              <a:t> 2011)</a:t>
            </a:r>
            <a:endParaRPr lang="fr-FR" sz="1600" dirty="0" smtClean="0">
              <a:solidFill>
                <a:schemeClr val="tx1">
                  <a:lumMod val="75000"/>
                  <a:lumOff val="25000"/>
                </a:schemeClr>
              </a:solidFill>
            </a:endParaRPr>
          </a:p>
          <a:p>
            <a:pPr marL="622300" indent="279400" algn="just">
              <a:buClr>
                <a:schemeClr val="tx1">
                  <a:lumMod val="50000"/>
                  <a:lumOff val="50000"/>
                </a:schemeClr>
              </a:buClr>
            </a:pPr>
            <a:endParaRPr lang="fr-FR" sz="1400" i="1" dirty="0" smtClean="0">
              <a:solidFill>
                <a:schemeClr val="tx1">
                  <a:lumMod val="75000"/>
                  <a:lumOff val="25000"/>
                </a:schemeClr>
              </a:solidFill>
            </a:endParaRPr>
          </a:p>
          <a:p>
            <a:pPr marL="622300" indent="-349250" algn="just">
              <a:buClr>
                <a:schemeClr val="tx1">
                  <a:lumMod val="50000"/>
                  <a:lumOff val="50000"/>
                </a:schemeClr>
              </a:buClr>
            </a:pPr>
            <a:r>
              <a:rPr lang="fr-FR" sz="2000" b="1" dirty="0" smtClean="0">
                <a:solidFill>
                  <a:srgbClr val="AD006D"/>
                </a:solidFill>
                <a:latin typeface="ScalaSans" pitchFamily="80" charset="0"/>
              </a:rPr>
              <a:t>2013 : mise en œuvre de la Stratégie nationale de santé</a:t>
            </a:r>
            <a:endParaRPr lang="fr-FR" sz="2400" b="1" dirty="0" smtClean="0">
              <a:solidFill>
                <a:srgbClr val="AD006D"/>
              </a:solidFill>
              <a:latin typeface="ScalaSans" pitchFamily="80" charset="0"/>
            </a:endParaRPr>
          </a:p>
          <a:p>
            <a:pPr marL="268288" indent="265113" algn="just"/>
            <a:endParaRPr lang="fr-FR" sz="2000" dirty="0" smtClean="0">
              <a:solidFill>
                <a:schemeClr val="tx1">
                  <a:lumMod val="75000"/>
                  <a:lumOff val="25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560512" y="404664"/>
            <a:ext cx="9145016" cy="1175999"/>
          </a:xfrm>
          <a:prstGeom prst="rect">
            <a:avLst/>
          </a:prstGeom>
          <a:noFill/>
          <a:ln w="9525">
            <a:noFill/>
            <a:miter lim="800000"/>
            <a:headEnd/>
            <a:tailEnd/>
          </a:ln>
        </p:spPr>
        <p:txBody>
          <a:bodyPr wrap="square" lIns="67346" tIns="33673" rIns="67346" bIns="33673">
            <a:spAutoFit/>
          </a:bodyPr>
          <a:lstStyle/>
          <a:p>
            <a:pPr>
              <a:spcBef>
                <a:spcPts val="0"/>
              </a:spcBef>
            </a:pPr>
            <a:r>
              <a:rPr lang="fr-FR" sz="3600" dirty="0" smtClean="0">
                <a:solidFill>
                  <a:srgbClr val="AD006D"/>
                </a:solidFill>
                <a:latin typeface="ScalaSans" pitchFamily="80" charset="0"/>
              </a:rPr>
              <a:t>Une stratégie pour le PNSP</a:t>
            </a:r>
          </a:p>
          <a:p>
            <a:pPr>
              <a:spcBef>
                <a:spcPts val="0"/>
              </a:spcBef>
            </a:pPr>
            <a:r>
              <a:rPr lang="fr-FR" sz="3600" dirty="0" smtClean="0">
                <a:solidFill>
                  <a:srgbClr val="AD006D"/>
                </a:solidFill>
                <a:latin typeface="ScalaSans" pitchFamily="80" charset="0"/>
              </a:rPr>
              <a:t>  </a:t>
            </a:r>
            <a:endParaRPr lang="fr-FR" sz="3600" i="1" dirty="0" smtClean="0">
              <a:solidFill>
                <a:srgbClr val="AD006D"/>
              </a:solidFill>
              <a:latin typeface="ScalaSans" pitchFamily="80" charset="0"/>
            </a:endParaRPr>
          </a:p>
        </p:txBody>
      </p:sp>
      <p:sp>
        <p:nvSpPr>
          <p:cNvPr id="6" name="ZoneTexte 3"/>
          <p:cNvSpPr txBox="1">
            <a:spLocks noChangeArrowheads="1"/>
          </p:cNvSpPr>
          <p:nvPr/>
        </p:nvSpPr>
        <p:spPr bwMode="auto">
          <a:xfrm>
            <a:off x="488504" y="1412776"/>
            <a:ext cx="9217024" cy="3416271"/>
          </a:xfrm>
          <a:prstGeom prst="rect">
            <a:avLst/>
          </a:prstGeom>
          <a:noFill/>
          <a:ln w="9525">
            <a:noFill/>
            <a:miter lim="800000"/>
            <a:headEnd/>
            <a:tailEnd/>
          </a:ln>
        </p:spPr>
        <p:txBody>
          <a:bodyPr wrap="square" lIns="91394" tIns="45696" rIns="91394" bIns="45696">
            <a:spAutoFit/>
          </a:bodyPr>
          <a:lstStyle/>
          <a:p>
            <a:pPr>
              <a:buClr>
                <a:srgbClr val="FF00FF"/>
              </a:buClr>
            </a:pPr>
            <a:r>
              <a:rPr lang="fr-FR" sz="2000" dirty="0" smtClean="0">
                <a:solidFill>
                  <a:schemeClr val="tx1">
                    <a:lumMod val="75000"/>
                    <a:lumOff val="25000"/>
                  </a:schemeClr>
                </a:solidFill>
              </a:rPr>
              <a:t> </a:t>
            </a:r>
            <a:r>
              <a:rPr lang="fr-FR" sz="2000" dirty="0" smtClean="0">
                <a:solidFill>
                  <a:srgbClr val="3D5F8A"/>
                </a:solidFill>
              </a:rPr>
              <a:t>A l’initiative du </a:t>
            </a:r>
            <a:r>
              <a:rPr lang="fr-FR" sz="2000" dirty="0" smtClean="0">
                <a:solidFill>
                  <a:srgbClr val="AD006D"/>
                </a:solidFill>
              </a:rPr>
              <a:t>Ministère chargé de la santé </a:t>
            </a:r>
            <a:r>
              <a:rPr lang="fr-FR" sz="2000" dirty="0" smtClean="0">
                <a:solidFill>
                  <a:srgbClr val="3D5F8A"/>
                </a:solidFill>
              </a:rPr>
              <a:t>et en articulation avec la </a:t>
            </a:r>
            <a:r>
              <a:rPr lang="fr-FR" sz="2000" dirty="0" smtClean="0">
                <a:solidFill>
                  <a:srgbClr val="AD006D"/>
                </a:solidFill>
              </a:rPr>
              <a:t>Haute Autorité de santé</a:t>
            </a:r>
            <a:r>
              <a:rPr lang="fr-FR" sz="2000" dirty="0" smtClean="0">
                <a:solidFill>
                  <a:srgbClr val="3D5F8A"/>
                </a:solidFill>
              </a:rPr>
              <a:t>, un  </a:t>
            </a:r>
            <a:r>
              <a:rPr lang="fr-FR" sz="2000" b="1" dirty="0" smtClean="0">
                <a:solidFill>
                  <a:srgbClr val="3D5F8A"/>
                </a:solidFill>
              </a:rPr>
              <a:t>programme national sur la sécurité des patients</a:t>
            </a:r>
            <a:r>
              <a:rPr lang="fr-FR" sz="2000" dirty="0" smtClean="0">
                <a:solidFill>
                  <a:schemeClr val="tx1">
                    <a:lumMod val="75000"/>
                    <a:lumOff val="25000"/>
                  </a:schemeClr>
                </a:solidFill>
              </a:rPr>
              <a:t> pour :</a:t>
            </a:r>
          </a:p>
          <a:p>
            <a:pPr>
              <a:buClr>
                <a:srgbClr val="FF00FF"/>
              </a:buClr>
            </a:pPr>
            <a:endParaRPr lang="fr-FR" sz="2000" dirty="0" smtClean="0">
              <a:solidFill>
                <a:schemeClr val="tx1">
                  <a:lumMod val="75000"/>
                  <a:lumOff val="25000"/>
                </a:schemeClr>
              </a:solidFill>
            </a:endParaRPr>
          </a:p>
          <a:p>
            <a:pPr>
              <a:buClr>
                <a:srgbClr val="FF00FF"/>
              </a:buClr>
            </a:pPr>
            <a:r>
              <a:rPr lang="fr-FR" sz="2000" b="1" dirty="0" smtClean="0">
                <a:solidFill>
                  <a:srgbClr val="3D5F8A"/>
                </a:solidFill>
              </a:rPr>
              <a:t>►  </a:t>
            </a:r>
            <a:r>
              <a:rPr lang="fr-FR" sz="2000" dirty="0" smtClean="0">
                <a:solidFill>
                  <a:schemeClr val="tx1">
                    <a:lumMod val="75000"/>
                    <a:lumOff val="25000"/>
                  </a:schemeClr>
                </a:solidFill>
              </a:rPr>
              <a:t>Placer le </a:t>
            </a:r>
            <a:r>
              <a:rPr lang="fr-FR" sz="2000" b="1" dirty="0" smtClean="0">
                <a:solidFill>
                  <a:srgbClr val="AD006D"/>
                </a:solidFill>
              </a:rPr>
              <a:t>patient</a:t>
            </a:r>
            <a:r>
              <a:rPr lang="fr-FR" sz="2000" dirty="0" smtClean="0">
                <a:solidFill>
                  <a:schemeClr val="tx1">
                    <a:lumMod val="75000"/>
                    <a:lumOff val="25000"/>
                  </a:schemeClr>
                </a:solidFill>
              </a:rPr>
              <a:t> au cœur du système </a:t>
            </a:r>
          </a:p>
          <a:p>
            <a:pPr marL="271463" indent="-271463">
              <a:buClr>
                <a:srgbClr val="FF00FF"/>
              </a:buClr>
            </a:pPr>
            <a:endParaRPr lang="fr-FR" sz="2000" dirty="0" smtClean="0">
              <a:solidFill>
                <a:schemeClr val="tx1">
                  <a:lumMod val="75000"/>
                  <a:lumOff val="25000"/>
                </a:schemeClr>
              </a:solidFill>
            </a:endParaRPr>
          </a:p>
          <a:p>
            <a:pPr marL="268288" indent="-268288">
              <a:buClr>
                <a:srgbClr val="FF00FF"/>
              </a:buClr>
            </a:pPr>
            <a:r>
              <a:rPr lang="fr-FR" sz="2000" b="1" dirty="0" smtClean="0">
                <a:solidFill>
                  <a:srgbClr val="3D5F8A"/>
                </a:solidFill>
              </a:rPr>
              <a:t>►</a:t>
            </a:r>
            <a:r>
              <a:rPr lang="fr-FR" sz="2000" dirty="0" smtClean="0">
                <a:solidFill>
                  <a:schemeClr val="tx1">
                    <a:lumMod val="75000"/>
                    <a:lumOff val="25000"/>
                  </a:schemeClr>
                </a:solidFill>
              </a:rPr>
              <a:t>  Impacter </a:t>
            </a:r>
            <a:r>
              <a:rPr lang="fr-FR" sz="2000" b="1" dirty="0" smtClean="0">
                <a:solidFill>
                  <a:srgbClr val="AD006D"/>
                </a:solidFill>
              </a:rPr>
              <a:t>tous </a:t>
            </a:r>
            <a:r>
              <a:rPr lang="fr-FR" sz="2000" dirty="0" smtClean="0"/>
              <a:t>les professionnels de santé </a:t>
            </a:r>
            <a:r>
              <a:rPr lang="fr-FR" sz="2000" dirty="0" smtClean="0">
                <a:solidFill>
                  <a:schemeClr val="tx1">
                    <a:lumMod val="75000"/>
                    <a:lumOff val="25000"/>
                  </a:schemeClr>
                </a:solidFill>
              </a:rPr>
              <a:t>en proposant des objectifs et des actions valides </a:t>
            </a:r>
            <a:r>
              <a:rPr lang="fr-FR" sz="2000" dirty="0" smtClean="0"/>
              <a:t>pour </a:t>
            </a:r>
            <a:r>
              <a:rPr lang="fr-FR" sz="2000" b="1" dirty="0" smtClean="0">
                <a:solidFill>
                  <a:srgbClr val="AD006D"/>
                </a:solidFill>
              </a:rPr>
              <a:t>tous </a:t>
            </a:r>
            <a:r>
              <a:rPr lang="fr-FR" sz="2000" dirty="0" smtClean="0"/>
              <a:t>les domaines de risques </a:t>
            </a:r>
            <a:r>
              <a:rPr lang="fr-FR" sz="2000" dirty="0" smtClean="0">
                <a:solidFill>
                  <a:schemeClr val="tx1">
                    <a:lumMod val="75000"/>
                    <a:lumOff val="25000"/>
                  </a:schemeClr>
                </a:solidFill>
              </a:rPr>
              <a:t>associés aux soins dans une </a:t>
            </a:r>
            <a:r>
              <a:rPr lang="fr-FR" sz="2000" b="1" dirty="0" smtClean="0">
                <a:solidFill>
                  <a:srgbClr val="AD006D"/>
                </a:solidFill>
              </a:rPr>
              <a:t>optique transversale </a:t>
            </a:r>
            <a:r>
              <a:rPr lang="fr-FR" dirty="0" smtClean="0">
                <a:solidFill>
                  <a:schemeClr val="tx1">
                    <a:lumMod val="75000"/>
                    <a:lumOff val="25000"/>
                  </a:schemeClr>
                </a:solidFill>
              </a:rPr>
              <a:t>(décloisonner)</a:t>
            </a:r>
          </a:p>
          <a:p>
            <a:pPr marL="898525" lvl="2" indent="-225425">
              <a:buClr>
                <a:schemeClr val="tx1">
                  <a:lumMod val="75000"/>
                  <a:lumOff val="25000"/>
                </a:schemeClr>
              </a:buClr>
              <a:buFont typeface="Symbol" pitchFamily="18" charset="2"/>
              <a:buChar char=""/>
            </a:pPr>
            <a:endParaRPr lang="fr-FR" dirty="0" smtClean="0">
              <a:solidFill>
                <a:schemeClr val="tx1">
                  <a:lumMod val="75000"/>
                  <a:lumOff val="25000"/>
                </a:schemeClr>
              </a:solidFill>
            </a:endParaRPr>
          </a:p>
          <a:p>
            <a:pPr marL="268288" lvl="2" indent="-268288">
              <a:buClr>
                <a:schemeClr val="tx1">
                  <a:lumMod val="75000"/>
                  <a:lumOff val="25000"/>
                </a:schemeClr>
              </a:buClr>
            </a:pPr>
            <a:r>
              <a:rPr lang="fr-FR" b="1" dirty="0" smtClean="0">
                <a:solidFill>
                  <a:srgbClr val="3D5F8A"/>
                </a:solidFill>
              </a:rPr>
              <a:t>►  </a:t>
            </a:r>
            <a:r>
              <a:rPr lang="fr-FR" sz="2000" dirty="0" smtClean="0">
                <a:solidFill>
                  <a:schemeClr val="tx1">
                    <a:lumMod val="75000"/>
                    <a:lumOff val="25000"/>
                  </a:schemeClr>
                </a:solidFill>
              </a:rPr>
              <a:t>S’inscrire dans la </a:t>
            </a:r>
            <a:r>
              <a:rPr lang="fr-FR" sz="2000" b="1" dirty="0" smtClean="0">
                <a:solidFill>
                  <a:srgbClr val="AD006D"/>
                </a:solidFill>
              </a:rPr>
              <a:t>dynamique européenne et internationale</a:t>
            </a:r>
            <a:endParaRPr lang="fr-FR" dirty="0" smtClean="0">
              <a:solidFill>
                <a:schemeClr val="tx1">
                  <a:lumMod val="75000"/>
                  <a:lumOff val="25000"/>
                </a:schemeClr>
              </a:solidFill>
            </a:endParaRPr>
          </a:p>
          <a:p>
            <a:pPr marL="800100" lvl="2" indent="-127000">
              <a:buClr>
                <a:schemeClr val="tx1">
                  <a:lumMod val="75000"/>
                  <a:lumOff val="25000"/>
                </a:schemeClr>
              </a:buClr>
              <a:buFont typeface="Symbol" pitchFamily="18" charset="2"/>
              <a:buChar char=""/>
            </a:pPr>
            <a:endParaRPr lang="fr-FR" dirty="0">
              <a:solidFill>
                <a:schemeClr val="tx1">
                  <a:lumMod val="75000"/>
                  <a:lumOff val="25000"/>
                </a:schemeClr>
              </a:solidFill>
            </a:endParaRPr>
          </a:p>
        </p:txBody>
      </p:sp>
      <p:sp>
        <p:nvSpPr>
          <p:cNvPr id="7" name="ZoneTexte 6"/>
          <p:cNvSpPr txBox="1"/>
          <p:nvPr/>
        </p:nvSpPr>
        <p:spPr>
          <a:xfrm>
            <a:off x="0" y="5085184"/>
            <a:ext cx="9489504" cy="984885"/>
          </a:xfrm>
          <a:prstGeom prst="rect">
            <a:avLst/>
          </a:prstGeom>
          <a:noFill/>
        </p:spPr>
        <p:txBody>
          <a:bodyPr wrap="square" rtlCol="0">
            <a:spAutoFit/>
          </a:bodyPr>
          <a:lstStyle/>
          <a:p>
            <a:pPr algn="r"/>
            <a:r>
              <a:rPr lang="fr-FR" sz="2000" b="1" i="1" dirty="0" smtClean="0">
                <a:solidFill>
                  <a:srgbClr val="1A4094"/>
                </a:solidFill>
              </a:rPr>
              <a:t>Favoriser une évolution des comportements génératrice d</a:t>
            </a:r>
            <a:r>
              <a:rPr lang="ja-JP" altLang="fr-FR" sz="2000" b="1" i="1" dirty="0" smtClean="0">
                <a:solidFill>
                  <a:srgbClr val="1A4094"/>
                </a:solidFill>
              </a:rPr>
              <a:t>’</a:t>
            </a:r>
            <a:r>
              <a:rPr lang="fr-FR" altLang="ja-JP" sz="2000" b="1" i="1" dirty="0" smtClean="0">
                <a:solidFill>
                  <a:srgbClr val="1A4094"/>
                </a:solidFill>
              </a:rPr>
              <a:t>une </a:t>
            </a:r>
          </a:p>
          <a:p>
            <a:pPr algn="r"/>
            <a:r>
              <a:rPr lang="fr-FR" altLang="ja-JP" sz="2000" b="1" i="1" dirty="0" smtClean="0">
                <a:solidFill>
                  <a:srgbClr val="1A4094"/>
                </a:solidFill>
              </a:rPr>
              <a:t>sécurité des soins accrue, de la part de toutes les parties concernées</a:t>
            </a:r>
            <a:endParaRPr lang="fr-FR" sz="2000" b="1" dirty="0" smtClean="0">
              <a:solidFill>
                <a:srgbClr val="1A4094"/>
              </a:solidFill>
            </a:endParaRPr>
          </a:p>
          <a:p>
            <a:endParaRPr lang="fr-FR"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560512" y="404664"/>
            <a:ext cx="9145016" cy="1175999"/>
          </a:xfrm>
          <a:prstGeom prst="rect">
            <a:avLst/>
          </a:prstGeom>
          <a:noFill/>
          <a:ln w="9525">
            <a:noFill/>
            <a:miter lim="800000"/>
            <a:headEnd/>
            <a:tailEnd/>
          </a:ln>
        </p:spPr>
        <p:txBody>
          <a:bodyPr wrap="square" lIns="67346" tIns="33673" rIns="67346" bIns="33673">
            <a:spAutoFit/>
          </a:bodyPr>
          <a:lstStyle/>
          <a:p>
            <a:pPr>
              <a:spcBef>
                <a:spcPts val="0"/>
              </a:spcBef>
            </a:pPr>
            <a:r>
              <a:rPr lang="fr-FR" sz="3600" dirty="0" smtClean="0">
                <a:solidFill>
                  <a:srgbClr val="AD006D"/>
                </a:solidFill>
                <a:latin typeface="ScalaSans" pitchFamily="80" charset="0"/>
              </a:rPr>
              <a:t>Les objectifs du PNSP</a:t>
            </a:r>
          </a:p>
          <a:p>
            <a:pPr>
              <a:spcBef>
                <a:spcPts val="0"/>
              </a:spcBef>
            </a:pPr>
            <a:r>
              <a:rPr lang="fr-FR" sz="3600" dirty="0" smtClean="0">
                <a:solidFill>
                  <a:srgbClr val="AD006D"/>
                </a:solidFill>
                <a:latin typeface="ScalaSans" pitchFamily="80" charset="0"/>
              </a:rPr>
              <a:t>  </a:t>
            </a:r>
            <a:endParaRPr lang="fr-FR" sz="3600" i="1" dirty="0" smtClean="0">
              <a:solidFill>
                <a:srgbClr val="AD006D"/>
              </a:solidFill>
              <a:latin typeface="ScalaSans" pitchFamily="80" charset="0"/>
            </a:endParaRPr>
          </a:p>
        </p:txBody>
      </p:sp>
      <p:sp>
        <p:nvSpPr>
          <p:cNvPr id="6" name="ZoneTexte 3"/>
          <p:cNvSpPr txBox="1">
            <a:spLocks noChangeArrowheads="1"/>
          </p:cNvSpPr>
          <p:nvPr/>
        </p:nvSpPr>
        <p:spPr bwMode="auto">
          <a:xfrm>
            <a:off x="488504" y="1556792"/>
            <a:ext cx="9217024" cy="4985932"/>
          </a:xfrm>
          <a:prstGeom prst="rect">
            <a:avLst/>
          </a:prstGeom>
          <a:noFill/>
          <a:ln w="9525">
            <a:noFill/>
            <a:miter lim="800000"/>
            <a:headEnd/>
            <a:tailEnd/>
          </a:ln>
        </p:spPr>
        <p:txBody>
          <a:bodyPr wrap="square" lIns="91394" tIns="45696" rIns="91394" bIns="45696">
            <a:spAutoFit/>
          </a:bodyPr>
          <a:lstStyle/>
          <a:p>
            <a:pPr>
              <a:buClr>
                <a:srgbClr val="FF00FF"/>
              </a:buClr>
            </a:pPr>
            <a:r>
              <a:rPr lang="fr-FR" sz="2000" dirty="0" smtClean="0">
                <a:solidFill>
                  <a:schemeClr val="tx1">
                    <a:lumMod val="75000"/>
                    <a:lumOff val="25000"/>
                  </a:schemeClr>
                </a:solidFill>
              </a:rPr>
              <a:t> </a:t>
            </a:r>
            <a:r>
              <a:rPr lang="fr-FR" sz="2400" dirty="0" smtClean="0">
                <a:solidFill>
                  <a:srgbClr val="3D5F8A"/>
                </a:solidFill>
              </a:rPr>
              <a:t>Mettre en œuvre la </a:t>
            </a:r>
            <a:r>
              <a:rPr lang="fr-FR" sz="2400" b="1" dirty="0" smtClean="0">
                <a:solidFill>
                  <a:srgbClr val="3D5F8A"/>
                </a:solidFill>
              </a:rPr>
              <a:t>Recommandation du Conseil de l’Union européenne</a:t>
            </a:r>
            <a:r>
              <a:rPr lang="fr-FR" sz="2400" dirty="0" smtClean="0">
                <a:solidFill>
                  <a:srgbClr val="3D5F8A"/>
                </a:solidFill>
              </a:rPr>
              <a:t> relative à la sécurité des patients y compris la prévention des infections associées aux soins et la lutte contre celles-ci (09/06/2009)</a:t>
            </a:r>
          </a:p>
          <a:p>
            <a:pPr>
              <a:buClr>
                <a:srgbClr val="FF00FF"/>
              </a:buClr>
            </a:pPr>
            <a:endParaRPr lang="fr-FR" sz="2400" dirty="0" smtClean="0">
              <a:solidFill>
                <a:srgbClr val="3D5F8A"/>
              </a:solidFill>
            </a:endParaRPr>
          </a:p>
          <a:p>
            <a:pPr>
              <a:buClr>
                <a:srgbClr val="FF00FF"/>
              </a:buClr>
            </a:pPr>
            <a:r>
              <a:rPr lang="fr-FR" sz="2400" dirty="0" smtClean="0">
                <a:solidFill>
                  <a:srgbClr val="3D5F8A"/>
                </a:solidFill>
              </a:rPr>
              <a:t>Favoriser l’émergence et le développement d’une </a:t>
            </a:r>
            <a:r>
              <a:rPr lang="fr-FR" sz="2400" b="1" dirty="0" smtClean="0">
                <a:solidFill>
                  <a:srgbClr val="3D5F8A"/>
                </a:solidFill>
              </a:rPr>
              <a:t>culture de sécurité </a:t>
            </a:r>
            <a:r>
              <a:rPr lang="fr-FR" sz="2400" b="1" smtClean="0">
                <a:solidFill>
                  <a:srgbClr val="3D5F8A"/>
                </a:solidFill>
              </a:rPr>
              <a:t>des soins</a:t>
            </a:r>
            <a:r>
              <a:rPr lang="fr-FR" sz="2400" smtClean="0">
                <a:solidFill>
                  <a:srgbClr val="3D5F8A"/>
                </a:solidFill>
              </a:rPr>
              <a:t> </a:t>
            </a:r>
            <a:r>
              <a:rPr lang="fr-FR" sz="2400" dirty="0" smtClean="0">
                <a:solidFill>
                  <a:srgbClr val="3D5F8A"/>
                </a:solidFill>
              </a:rPr>
              <a:t>qui associe </a:t>
            </a:r>
            <a:r>
              <a:rPr lang="fr-FR" sz="2400" b="1" dirty="0" smtClean="0">
                <a:solidFill>
                  <a:srgbClr val="3D5F8A"/>
                </a:solidFill>
              </a:rPr>
              <a:t>usagers et professionnels</a:t>
            </a:r>
            <a:r>
              <a:rPr lang="fr-FR" sz="2400" dirty="0" smtClean="0">
                <a:solidFill>
                  <a:srgbClr val="3D5F8A"/>
                </a:solidFill>
              </a:rPr>
              <a:t> de santé, pour une réduction des évènements indésirables évitables</a:t>
            </a:r>
          </a:p>
          <a:p>
            <a:pPr>
              <a:buClr>
                <a:srgbClr val="FF00FF"/>
              </a:buClr>
            </a:pPr>
            <a:endParaRPr lang="fr-FR" sz="2400" dirty="0" smtClean="0">
              <a:solidFill>
                <a:srgbClr val="3D5F8A"/>
              </a:solidFill>
            </a:endParaRPr>
          </a:p>
          <a:p>
            <a:pPr>
              <a:buClr>
                <a:srgbClr val="FF00FF"/>
              </a:buClr>
            </a:pPr>
            <a:r>
              <a:rPr lang="fr-FR" sz="2400" dirty="0" smtClean="0">
                <a:solidFill>
                  <a:srgbClr val="AD006D"/>
                </a:solidFill>
              </a:rPr>
              <a:t>Contribuer à la mise en œuvre de la </a:t>
            </a:r>
            <a:r>
              <a:rPr lang="fr-FR" sz="2400" b="1" dirty="0" smtClean="0">
                <a:solidFill>
                  <a:srgbClr val="AD006D"/>
                </a:solidFill>
              </a:rPr>
              <a:t>Stratégie nationale de santé</a:t>
            </a:r>
            <a:endParaRPr lang="fr-FR" b="1" dirty="0" smtClean="0">
              <a:solidFill>
                <a:srgbClr val="AD006D"/>
              </a:solidFill>
            </a:endParaRPr>
          </a:p>
          <a:p>
            <a:pPr>
              <a:buClr>
                <a:srgbClr val="FF00FF"/>
              </a:buClr>
            </a:pPr>
            <a:endParaRPr lang="fr-FR" sz="2000" dirty="0" smtClean="0">
              <a:solidFill>
                <a:srgbClr val="AD006D"/>
              </a:solidFill>
            </a:endParaRPr>
          </a:p>
          <a:p>
            <a:pPr>
              <a:buClr>
                <a:srgbClr val="FF00FF"/>
              </a:buClr>
            </a:pPr>
            <a:endParaRPr lang="fr-FR" sz="2000" dirty="0" smtClean="0">
              <a:solidFill>
                <a:srgbClr val="3D5F8A"/>
              </a:solidFill>
            </a:endParaRPr>
          </a:p>
          <a:p>
            <a:pPr>
              <a:buClr>
                <a:srgbClr val="FF00FF"/>
              </a:buClr>
            </a:pPr>
            <a:endParaRPr lang="fr-FR" sz="2000" dirty="0" smtClean="0">
              <a:solidFill>
                <a:srgbClr val="3D5F8A"/>
              </a:solidFill>
            </a:endParaRPr>
          </a:p>
          <a:p>
            <a:pPr>
              <a:buClr>
                <a:srgbClr val="FF00FF"/>
              </a:buClr>
            </a:pPr>
            <a:endParaRPr lang="fr-FR" dirty="0">
              <a:solidFill>
                <a:schemeClr val="tx1">
                  <a:lumMod val="75000"/>
                  <a:lumOff val="25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bwMode="auto">
          <a:xfrm>
            <a:off x="416496" y="1268760"/>
            <a:ext cx="9777536" cy="4792525"/>
          </a:xfrm>
          <a:prstGeom prst="rect">
            <a:avLst/>
          </a:prstGeom>
          <a:noFill/>
          <a:ln>
            <a:miter lim="800000"/>
            <a:headEnd/>
            <a:tailEnd/>
          </a:ln>
        </p:spPr>
        <p:txBody>
          <a:bodyPr lIns="67346" tIns="33673" rIns="67346" bIns="33673"/>
          <a:lstStyle/>
          <a:p>
            <a:pPr marL="0" lvl="1" indent="0">
              <a:buNone/>
            </a:pPr>
            <a:r>
              <a:rPr lang="fr-FR" sz="2400" dirty="0" smtClean="0">
                <a:solidFill>
                  <a:srgbClr val="AD006D"/>
                </a:solidFill>
                <a:latin typeface="Arial" charset="0"/>
                <a:ea typeface="ＭＳ Ｐゴシック" pitchFamily="34" charset="-128"/>
                <a:cs typeface="Arial" charset="0"/>
              </a:rPr>
              <a:t>COPIL : institutions, agences, professionnels, usagers </a:t>
            </a:r>
          </a:p>
          <a:p>
            <a:pPr marL="0" lvl="1" indent="0">
              <a:buNone/>
            </a:pPr>
            <a:endParaRPr lang="fr-FR" sz="900" dirty="0" smtClean="0">
              <a:latin typeface="Arial" charset="0"/>
              <a:ea typeface="ＭＳ Ｐゴシック" pitchFamily="34" charset="-128"/>
              <a:cs typeface="Arial" charset="0"/>
            </a:endParaRPr>
          </a:p>
          <a:p>
            <a:pPr marL="0" lvl="1" indent="0" defTabSz="450850">
              <a:buNone/>
            </a:pPr>
            <a:r>
              <a:rPr lang="fr-FR" sz="2000" dirty="0" smtClean="0">
                <a:latin typeface="Arial" charset="0"/>
                <a:ea typeface="ＭＳ Ｐゴシック" pitchFamily="34" charset="-128"/>
                <a:cs typeface="Arial" charset="0"/>
              </a:rPr>
              <a:t>	</a:t>
            </a:r>
            <a:r>
              <a:rPr lang="fr-FR" sz="2000" dirty="0" smtClean="0">
                <a:solidFill>
                  <a:srgbClr val="AD006D"/>
                </a:solidFill>
                <a:latin typeface="Arial" charset="0"/>
                <a:ea typeface="ＭＳ Ｐゴシック" pitchFamily="34" charset="-128"/>
                <a:cs typeface="Arial" charset="0"/>
              </a:rPr>
              <a:t>Equipe projet : DGOS, DGS, HAS, usagers, personnes qualifiées</a:t>
            </a:r>
          </a:p>
          <a:p>
            <a:pPr marL="450850" lvl="1" indent="0">
              <a:buNone/>
            </a:pPr>
            <a:r>
              <a:rPr lang="fr-FR" sz="2000" dirty="0" smtClean="0">
                <a:solidFill>
                  <a:srgbClr val="AD006D"/>
                </a:solidFill>
                <a:latin typeface="Arial" charset="0"/>
                <a:ea typeface="ＭＳ Ｐゴシック" pitchFamily="34" charset="-128"/>
                <a:cs typeface="Arial" charset="0"/>
              </a:rPr>
              <a:t>Groupes de travail thématiques </a:t>
            </a:r>
          </a:p>
          <a:p>
            <a:pPr marL="450850" lvl="1" indent="0">
              <a:buNone/>
            </a:pPr>
            <a:r>
              <a:rPr lang="fr-FR" sz="2000" dirty="0" smtClean="0">
                <a:solidFill>
                  <a:srgbClr val="AD006D"/>
                </a:solidFill>
                <a:latin typeface="Arial" charset="0"/>
                <a:ea typeface="ＭＳ Ｐゴシック" pitchFamily="34" charset="-128"/>
                <a:cs typeface="Arial" charset="0"/>
              </a:rPr>
              <a:t>Un référent  identifié par région</a:t>
            </a:r>
          </a:p>
          <a:p>
            <a:pPr marL="0" lvl="1" indent="0">
              <a:buNone/>
            </a:pPr>
            <a:endParaRPr lang="fr-FR" sz="400" dirty="0" smtClean="0">
              <a:solidFill>
                <a:srgbClr val="AD006D"/>
              </a:solidFill>
              <a:latin typeface="Arial" charset="0"/>
              <a:ea typeface="ＭＳ Ｐゴシック" pitchFamily="34" charset="-128"/>
              <a:cs typeface="Arial" charset="0"/>
            </a:endParaRPr>
          </a:p>
          <a:p>
            <a:pPr marL="0" lvl="1" indent="0" defTabSz="393700">
              <a:buNone/>
            </a:pPr>
            <a:r>
              <a:rPr lang="fr-FR" sz="2400" dirty="0" smtClean="0">
                <a:solidFill>
                  <a:srgbClr val="AD006D"/>
                </a:solidFill>
                <a:latin typeface="Arial" charset="0"/>
                <a:ea typeface="ＭＳ Ｐゴシック" pitchFamily="34" charset="-128"/>
                <a:cs typeface="Arial" charset="0"/>
              </a:rPr>
              <a:t>		  Evaluation : Haut Conseil de la santé publique</a:t>
            </a:r>
          </a:p>
          <a:p>
            <a:pPr marL="358775" lvl="1" indent="-358775">
              <a:buNone/>
            </a:pPr>
            <a:endParaRPr lang="fr-FR" sz="1200" dirty="0" smtClean="0">
              <a:latin typeface="Arial" charset="0"/>
              <a:ea typeface="ＭＳ Ｐゴシック" pitchFamily="34" charset="-128"/>
              <a:cs typeface="Arial" charset="0"/>
            </a:endParaRPr>
          </a:p>
          <a:p>
            <a:pPr marL="358775" lvl="1" indent="-358775">
              <a:buNone/>
            </a:pPr>
            <a:r>
              <a:rPr lang="fr-FR" sz="2000" dirty="0" smtClean="0">
                <a:solidFill>
                  <a:srgbClr val="1A4094"/>
                </a:solidFill>
                <a:latin typeface="Arial" charset="0"/>
                <a:ea typeface="ＭＳ Ｐゴシック" pitchFamily="34" charset="-128"/>
                <a:cs typeface="Arial" charset="0"/>
              </a:rPr>
              <a:t>   </a:t>
            </a:r>
          </a:p>
          <a:p>
            <a:pPr marL="777875" lvl="2" indent="-358775">
              <a:buFont typeface="Wingdings" pitchFamily="2" charset="2"/>
              <a:buChar char="Ø"/>
            </a:pPr>
            <a:r>
              <a:rPr lang="fr-FR" sz="2000" dirty="0" smtClean="0">
                <a:solidFill>
                  <a:srgbClr val="1A4094"/>
                </a:solidFill>
                <a:latin typeface="Arial" charset="0"/>
                <a:ea typeface="ＭＳ Ｐゴシック" pitchFamily="34" charset="-128"/>
                <a:cs typeface="Arial" charset="0"/>
              </a:rPr>
              <a:t>2012 – Elaboration : pilotage du Ministère de la santé</a:t>
            </a:r>
          </a:p>
          <a:p>
            <a:pPr marL="419100" lvl="2" indent="0">
              <a:buFont typeface="Wingdings" pitchFamily="2" charset="2"/>
              <a:buChar char="Ø"/>
            </a:pPr>
            <a:r>
              <a:rPr lang="fr-FR" sz="2000" dirty="0" smtClean="0">
                <a:solidFill>
                  <a:srgbClr val="1A4094"/>
                </a:solidFill>
                <a:latin typeface="Arial" charset="0"/>
                <a:ea typeface="ＭＳ Ｐゴシック" pitchFamily="34" charset="-128"/>
                <a:cs typeface="Arial" charset="0"/>
              </a:rPr>
              <a:t>  2013 -  Lancement du PNSP par la Ministre de la santé </a:t>
            </a:r>
          </a:p>
          <a:p>
            <a:pPr marL="0" lvl="1" indent="0">
              <a:buNone/>
            </a:pPr>
            <a:endParaRPr lang="fr-FR" sz="1200" dirty="0" smtClean="0">
              <a:latin typeface="Arial" charset="0"/>
              <a:ea typeface="ＭＳ Ｐゴシック" pitchFamily="34" charset="-128"/>
              <a:cs typeface="Arial" charset="0"/>
            </a:endParaRPr>
          </a:p>
          <a:p>
            <a:pPr marL="0" lvl="1" indent="0">
              <a:buFont typeface="Wingdings" pitchFamily="2" charset="2"/>
              <a:buChar char="Ø"/>
            </a:pPr>
            <a:r>
              <a:rPr lang="fr-FR" sz="2400" b="1" dirty="0" smtClean="0">
                <a:solidFill>
                  <a:srgbClr val="1A4094"/>
                </a:solidFill>
                <a:latin typeface="Arial" charset="0"/>
                <a:ea typeface="ＭＳ Ｐゴシック" pitchFamily="34" charset="-128"/>
                <a:cs typeface="Arial" charset="0"/>
              </a:rPr>
              <a:t>2013 / 2017 </a:t>
            </a:r>
          </a:p>
          <a:p>
            <a:pPr marL="0" lvl="1" indent="0">
              <a:buNone/>
            </a:pPr>
            <a:r>
              <a:rPr lang="fr-FR" sz="2400" b="1" dirty="0" smtClean="0">
                <a:solidFill>
                  <a:srgbClr val="1A4094"/>
                </a:solidFill>
                <a:latin typeface="Arial" charset="0"/>
                <a:ea typeface="ＭＳ Ｐゴシック" pitchFamily="34" charset="-128"/>
                <a:cs typeface="Arial" charset="0"/>
              </a:rPr>
              <a:t>Production et diffusion des livrables - déploiement du PNSP </a:t>
            </a:r>
          </a:p>
          <a:p>
            <a:pPr marL="0" lvl="1" indent="0">
              <a:buNone/>
            </a:pPr>
            <a:r>
              <a:rPr lang="fr-FR" sz="2800" dirty="0" smtClean="0">
                <a:solidFill>
                  <a:srgbClr val="AD006D"/>
                </a:solidFill>
                <a:latin typeface="Arial" charset="0"/>
                <a:ea typeface="ＭＳ Ｐゴシック" pitchFamily="34" charset="-128"/>
                <a:cs typeface="Arial" charset="0"/>
              </a:rPr>
              <a:t> </a:t>
            </a:r>
          </a:p>
          <a:p>
            <a:pPr marL="0" lvl="1" indent="0">
              <a:buNone/>
            </a:pPr>
            <a:endParaRPr lang="fr-FR" sz="2000" b="1" dirty="0" smtClean="0">
              <a:latin typeface="Arial" charset="0"/>
              <a:ea typeface="ＭＳ Ｐゴシック" pitchFamily="34" charset="-128"/>
              <a:cs typeface="Arial" charset="0"/>
            </a:endParaRPr>
          </a:p>
        </p:txBody>
      </p:sp>
      <p:sp>
        <p:nvSpPr>
          <p:cNvPr id="4" name="Titre 1"/>
          <p:cNvSpPr txBox="1">
            <a:spLocks/>
          </p:cNvSpPr>
          <p:nvPr/>
        </p:nvSpPr>
        <p:spPr bwMode="auto">
          <a:xfrm>
            <a:off x="495844" y="274499"/>
            <a:ext cx="8914312" cy="1142628"/>
          </a:xfrm>
          <a:prstGeom prst="rect">
            <a:avLst/>
          </a:prstGeom>
          <a:noFill/>
          <a:ln>
            <a:miter lim="800000"/>
            <a:headEnd/>
            <a:tailEnd/>
          </a:ln>
        </p:spPr>
        <p:txBody>
          <a:bodyPr lIns="67346" tIns="33673" rIns="67346" bIns="33673"/>
          <a:lstStyle/>
          <a:p>
            <a:pPr defTabSz="957570">
              <a:defRPr/>
            </a:pPr>
            <a:r>
              <a:rPr lang="fr-FR" sz="3600" dirty="0" smtClean="0">
                <a:solidFill>
                  <a:srgbClr val="AD006D"/>
                </a:solidFill>
                <a:latin typeface="ScalaSans" pitchFamily="80" charset="0"/>
              </a:rPr>
              <a:t>Gouvernance, </a:t>
            </a:r>
            <a:r>
              <a:rPr lang="fr-FR" sz="3600" dirty="0" smtClean="0">
                <a:solidFill>
                  <a:srgbClr val="1A4094"/>
                </a:solidFill>
                <a:latin typeface="ScalaSans" pitchFamily="80" charset="0"/>
              </a:rPr>
              <a:t>déploiement</a:t>
            </a:r>
            <a:endParaRPr lang="fr-FR" sz="3600" dirty="0">
              <a:solidFill>
                <a:srgbClr val="1A4094"/>
              </a:solidFill>
              <a:latin typeface="ScalaSans" pitchFamily="80" charset="0"/>
            </a:endParaRPr>
          </a:p>
        </p:txBody>
      </p:sp>
      <p:sp>
        <p:nvSpPr>
          <p:cNvPr id="20484" name="Espace réservé du numéro de diapositive 4"/>
          <p:cNvSpPr>
            <a:spLocks noGrp="1"/>
          </p:cNvSpPr>
          <p:nvPr>
            <p:ph type="sldNum" sz="quarter" idx="4294967295"/>
          </p:nvPr>
        </p:nvSpPr>
        <p:spPr bwMode="auto">
          <a:xfrm>
            <a:off x="8957850" y="6111499"/>
            <a:ext cx="876797" cy="331406"/>
          </a:xfrm>
          <a:prstGeom prst="rect">
            <a:avLst/>
          </a:prstGeom>
          <a:ln>
            <a:miter lim="800000"/>
            <a:headEnd/>
            <a:tailEnd/>
          </a:ln>
        </p:spPr>
        <p:txBody>
          <a:bodyPr vert="horz" wrap="square" lIns="67346" tIns="33673" rIns="67346" bIns="33673" numCol="1" anchor="t" anchorCtr="0" compatLnSpc="1">
            <a:prstTxWarp prst="textNoShape">
              <a:avLst/>
            </a:prstTxWarp>
          </a:bodyPr>
          <a:lstStyle/>
          <a:p>
            <a:fld id="{222A0EF1-B6C8-4427-9448-6C177FBBF99F}" type="slidenum">
              <a:rPr lang="en-GB" smtClean="0"/>
              <a:pPr/>
              <a:t>5</a:t>
            </a:fld>
            <a:endParaRPr lang="en-GB"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344488" y="476672"/>
            <a:ext cx="9361040" cy="622001"/>
          </a:xfrm>
          <a:prstGeom prst="rect">
            <a:avLst/>
          </a:prstGeom>
          <a:noFill/>
          <a:ln w="9525">
            <a:noFill/>
            <a:miter lim="800000"/>
            <a:headEnd/>
            <a:tailEnd/>
          </a:ln>
        </p:spPr>
        <p:txBody>
          <a:bodyPr wrap="square" lIns="67346" tIns="33673" rIns="67346" bIns="33673">
            <a:spAutoFit/>
          </a:bodyPr>
          <a:lstStyle/>
          <a:p>
            <a:pPr>
              <a:spcBef>
                <a:spcPts val="0"/>
              </a:spcBef>
            </a:pPr>
            <a:r>
              <a:rPr lang="fr-FR" sz="3600" dirty="0" smtClean="0">
                <a:solidFill>
                  <a:srgbClr val="AD006D"/>
                </a:solidFill>
                <a:latin typeface="ScalaSans" pitchFamily="80" charset="0"/>
              </a:rPr>
              <a:t>Le « cahier des charges » du PNSP</a:t>
            </a:r>
            <a:endParaRPr lang="fr-FR" sz="3600" i="1" dirty="0" smtClean="0">
              <a:solidFill>
                <a:srgbClr val="AD006D"/>
              </a:solidFill>
              <a:latin typeface="ScalaSans" pitchFamily="80" charset="0"/>
            </a:endParaRPr>
          </a:p>
        </p:txBody>
      </p:sp>
      <p:sp>
        <p:nvSpPr>
          <p:cNvPr id="7" name="Rectangle 6"/>
          <p:cNvSpPr/>
          <p:nvPr/>
        </p:nvSpPr>
        <p:spPr>
          <a:xfrm>
            <a:off x="488504" y="908720"/>
            <a:ext cx="9073008" cy="8486939"/>
          </a:xfrm>
          <a:prstGeom prst="rect">
            <a:avLst/>
          </a:prstGeom>
        </p:spPr>
        <p:txBody>
          <a:bodyPr wrap="square">
            <a:spAutoFit/>
          </a:bodyPr>
          <a:lstStyle/>
          <a:p>
            <a:pPr marL="268288" indent="-268288"/>
            <a:endParaRPr lang="fr-FR" sz="2000" dirty="0" smtClean="0">
              <a:solidFill>
                <a:schemeClr val="tx1">
                  <a:lumMod val="75000"/>
                  <a:lumOff val="25000"/>
                </a:schemeClr>
              </a:solidFill>
            </a:endParaRPr>
          </a:p>
          <a:p>
            <a:pPr marL="268288" indent="3175" defTabSz="627063"/>
            <a:endParaRPr lang="fr-FR" sz="2000" b="1" dirty="0" smtClean="0">
              <a:solidFill>
                <a:srgbClr val="3D5F8A"/>
              </a:solidFill>
            </a:endParaRPr>
          </a:p>
          <a:p>
            <a:pPr marL="268288" indent="3175">
              <a:lnSpc>
                <a:spcPct val="150000"/>
              </a:lnSpc>
              <a:buFont typeface="Wingdings"/>
              <a:buChar char="v"/>
            </a:pPr>
            <a:r>
              <a:rPr lang="fr-FR" sz="2000" dirty="0" smtClean="0">
                <a:solidFill>
                  <a:schemeClr val="tx1">
                    <a:lumMod val="75000"/>
                    <a:lumOff val="25000"/>
                  </a:schemeClr>
                </a:solidFill>
              </a:rPr>
              <a:t>  Fixer des </a:t>
            </a:r>
            <a:r>
              <a:rPr lang="fr-FR" sz="2000" b="1" dirty="0" smtClean="0">
                <a:solidFill>
                  <a:srgbClr val="3D5F8A"/>
                </a:solidFill>
              </a:rPr>
              <a:t>orientations prioritaires </a:t>
            </a:r>
            <a:r>
              <a:rPr lang="fr-FR" sz="2000" dirty="0" smtClean="0">
                <a:solidFill>
                  <a:schemeClr val="tx1">
                    <a:lumMod val="75000"/>
                    <a:lumOff val="25000"/>
                  </a:schemeClr>
                </a:solidFill>
              </a:rPr>
              <a:t>à 5 ans : </a:t>
            </a:r>
            <a:r>
              <a:rPr lang="fr-FR" sz="2000" b="1" dirty="0" smtClean="0">
                <a:solidFill>
                  <a:srgbClr val="3D5F8A"/>
                </a:solidFill>
              </a:rPr>
              <a:t>2013-2017</a:t>
            </a:r>
          </a:p>
          <a:p>
            <a:pPr marL="268288" indent="3175">
              <a:lnSpc>
                <a:spcPct val="150000"/>
              </a:lnSpc>
            </a:pPr>
            <a:endParaRPr lang="fr-FR" sz="300" b="1" dirty="0" smtClean="0">
              <a:solidFill>
                <a:schemeClr val="tx1">
                  <a:lumMod val="75000"/>
                  <a:lumOff val="25000"/>
                </a:schemeClr>
              </a:solidFill>
            </a:endParaRPr>
          </a:p>
          <a:p>
            <a:pPr marL="628650" indent="-357188">
              <a:buFont typeface="Wingdings"/>
              <a:buChar char="v"/>
            </a:pPr>
            <a:r>
              <a:rPr lang="fr-FR" sz="2000" dirty="0" smtClean="0">
                <a:solidFill>
                  <a:schemeClr val="tx1">
                    <a:lumMod val="75000"/>
                    <a:lumOff val="25000"/>
                  </a:schemeClr>
                </a:solidFill>
                <a:sym typeface="Wingdings"/>
              </a:rPr>
              <a:t>I</a:t>
            </a:r>
            <a:r>
              <a:rPr lang="fr-FR" sz="2000" dirty="0" smtClean="0">
                <a:solidFill>
                  <a:schemeClr val="tx1">
                    <a:lumMod val="75000"/>
                    <a:lumOff val="25000"/>
                  </a:schemeClr>
                </a:solidFill>
              </a:rPr>
              <a:t>mpacter l’</a:t>
            </a:r>
            <a:r>
              <a:rPr lang="fr-FR" sz="2000" b="1" dirty="0" smtClean="0">
                <a:solidFill>
                  <a:srgbClr val="3D5F8A"/>
                </a:solidFill>
              </a:rPr>
              <a:t>ensemble du</a:t>
            </a:r>
            <a:r>
              <a:rPr lang="fr-FR" sz="2000" dirty="0" smtClean="0">
                <a:solidFill>
                  <a:schemeClr val="tx1">
                    <a:lumMod val="75000"/>
                    <a:lumOff val="25000"/>
                  </a:schemeClr>
                </a:solidFill>
              </a:rPr>
              <a:t> </a:t>
            </a:r>
            <a:r>
              <a:rPr lang="fr-FR" sz="2000" b="1" dirty="0" smtClean="0">
                <a:solidFill>
                  <a:srgbClr val="3D5F8A"/>
                </a:solidFill>
              </a:rPr>
              <a:t>parcours de soins </a:t>
            </a:r>
            <a:r>
              <a:rPr lang="fr-FR" sz="2000" dirty="0" smtClean="0">
                <a:solidFill>
                  <a:schemeClr val="tx1">
                    <a:lumMod val="75000"/>
                    <a:lumOff val="25000"/>
                  </a:schemeClr>
                </a:solidFill>
              </a:rPr>
              <a:t>: </a:t>
            </a:r>
          </a:p>
          <a:p>
            <a:pPr marL="628650" indent="-357188"/>
            <a:r>
              <a:rPr lang="fr-FR" sz="2000" dirty="0" smtClean="0">
                <a:solidFill>
                  <a:schemeClr val="tx1">
                    <a:lumMod val="75000"/>
                    <a:lumOff val="25000"/>
                  </a:schemeClr>
                </a:solidFill>
              </a:rPr>
              <a:t>	</a:t>
            </a:r>
            <a:r>
              <a:rPr lang="fr-FR" dirty="0" smtClean="0"/>
              <a:t>tous les professionnels, tous les patients, les interfaces</a:t>
            </a:r>
            <a:endParaRPr lang="fr-FR" sz="2000" dirty="0" smtClean="0"/>
          </a:p>
          <a:p>
            <a:pPr marL="628650" indent="-357188"/>
            <a:endParaRPr lang="fr-FR" sz="1100" dirty="0" smtClean="0">
              <a:solidFill>
                <a:schemeClr val="tx1">
                  <a:lumMod val="75000"/>
                  <a:lumOff val="25000"/>
                </a:schemeClr>
              </a:solidFill>
            </a:endParaRPr>
          </a:p>
          <a:p>
            <a:pPr marL="630238" lvl="2" indent="-358775">
              <a:buFont typeface="Wingdings"/>
              <a:buChar char="v"/>
            </a:pPr>
            <a:r>
              <a:rPr lang="fr-FR" sz="2000" dirty="0" smtClean="0"/>
              <a:t> Mobiliser </a:t>
            </a:r>
            <a:r>
              <a:rPr lang="fr-FR" sz="2000" dirty="0" smtClean="0">
                <a:solidFill>
                  <a:srgbClr val="3D5F8A"/>
                </a:solidFill>
              </a:rPr>
              <a:t>l’</a:t>
            </a:r>
            <a:r>
              <a:rPr lang="fr-FR" sz="2000" b="1" dirty="0" smtClean="0">
                <a:solidFill>
                  <a:srgbClr val="3D5F8A"/>
                </a:solidFill>
              </a:rPr>
              <a:t>ensemble des niveaux d’intervention </a:t>
            </a:r>
            <a:r>
              <a:rPr lang="fr-FR" dirty="0" smtClean="0"/>
              <a:t>:</a:t>
            </a:r>
          </a:p>
          <a:p>
            <a:pPr marL="630238" lvl="2" indent="-358775"/>
            <a:r>
              <a:rPr lang="fr-FR" dirty="0" smtClean="0"/>
              <a:t>	 national, régional, local</a:t>
            </a:r>
            <a:endParaRPr lang="fr-FR" sz="2000" dirty="0" smtClean="0"/>
          </a:p>
          <a:p>
            <a:pPr marL="630238" lvl="2" indent="-358775"/>
            <a:endParaRPr lang="fr-FR" sz="1200" b="1" dirty="0" smtClean="0">
              <a:solidFill>
                <a:srgbClr val="3D5F8A"/>
              </a:solidFill>
            </a:endParaRPr>
          </a:p>
          <a:p>
            <a:pPr marL="630238" lvl="2" indent="-358775">
              <a:buFont typeface="Wingdings"/>
              <a:buChar char="v"/>
            </a:pPr>
            <a:r>
              <a:rPr lang="fr-FR" sz="2000" dirty="0" smtClean="0">
                <a:solidFill>
                  <a:schemeClr val="tx1">
                    <a:lumMod val="75000"/>
                    <a:lumOff val="25000"/>
                  </a:schemeClr>
                </a:solidFill>
              </a:rPr>
              <a:t>Renforcer la </a:t>
            </a:r>
            <a:r>
              <a:rPr lang="fr-FR" sz="2000" b="1" dirty="0" smtClean="0">
                <a:solidFill>
                  <a:srgbClr val="3D5F8A"/>
                </a:solidFill>
              </a:rPr>
              <a:t>cohérence</a:t>
            </a:r>
            <a:r>
              <a:rPr lang="fr-FR" sz="2000" dirty="0" smtClean="0">
                <a:solidFill>
                  <a:schemeClr val="tx1">
                    <a:lumMod val="75000"/>
                    <a:lumOff val="25000"/>
                  </a:schemeClr>
                </a:solidFill>
              </a:rPr>
              <a:t> entre les différents intervenants :</a:t>
            </a:r>
          </a:p>
          <a:p>
            <a:pPr marL="630238" lvl="2" indent="-358775"/>
            <a:r>
              <a:rPr lang="fr-FR" sz="2000" dirty="0" smtClean="0">
                <a:solidFill>
                  <a:schemeClr val="tx1">
                    <a:lumMod val="75000"/>
                    <a:lumOff val="25000"/>
                  </a:schemeClr>
                </a:solidFill>
              </a:rPr>
              <a:t>	-« a</a:t>
            </a:r>
            <a:r>
              <a:rPr lang="fr-FR" sz="2000" dirty="0" smtClean="0"/>
              <a:t>ligner</a:t>
            </a:r>
            <a:r>
              <a:rPr lang="fr-FR" sz="2000" dirty="0" smtClean="0">
                <a:solidFill>
                  <a:schemeClr val="tx1">
                    <a:lumMod val="75000"/>
                    <a:lumOff val="25000"/>
                  </a:schemeClr>
                </a:solidFill>
              </a:rPr>
              <a:t> » les dispositifs existants </a:t>
            </a:r>
            <a:r>
              <a:rPr lang="fr-FR" dirty="0" smtClean="0">
                <a:solidFill>
                  <a:schemeClr val="tx1">
                    <a:lumMod val="75000"/>
                    <a:lumOff val="25000"/>
                  </a:schemeClr>
                </a:solidFill>
              </a:rPr>
              <a:t>[certification, réglementation, incitation, </a:t>
            </a:r>
            <a:r>
              <a:rPr lang="fr-FR" dirty="0" err="1" smtClean="0">
                <a:solidFill>
                  <a:schemeClr val="tx1">
                    <a:lumMod val="75000"/>
                    <a:lumOff val="25000"/>
                  </a:schemeClr>
                </a:solidFill>
              </a:rPr>
              <a:t>etc</a:t>
            </a:r>
            <a:r>
              <a:rPr lang="fr-FR" dirty="0" smtClean="0">
                <a:solidFill>
                  <a:schemeClr val="tx1">
                    <a:lumMod val="75000"/>
                    <a:lumOff val="25000"/>
                  </a:schemeClr>
                </a:solidFill>
              </a:rPr>
              <a:t>] pour une meilleure efficience </a:t>
            </a:r>
            <a:endParaRPr lang="fr-FR" sz="2000" dirty="0" smtClean="0">
              <a:solidFill>
                <a:schemeClr val="tx1">
                  <a:lumMod val="75000"/>
                  <a:lumOff val="25000"/>
                </a:schemeClr>
              </a:solidFill>
            </a:endParaRPr>
          </a:p>
          <a:p>
            <a:pPr marL="630238" lvl="2" indent="-358775"/>
            <a:r>
              <a:rPr lang="fr-FR" sz="2000" dirty="0" smtClean="0">
                <a:solidFill>
                  <a:schemeClr val="tx1">
                    <a:lumMod val="75000"/>
                    <a:lumOff val="25000"/>
                  </a:schemeClr>
                </a:solidFill>
              </a:rPr>
              <a:t>	-privilégier la « </a:t>
            </a:r>
            <a:r>
              <a:rPr lang="fr-FR" sz="2000" b="1" dirty="0" smtClean="0">
                <a:solidFill>
                  <a:srgbClr val="3D5F8A"/>
                </a:solidFill>
              </a:rPr>
              <a:t>subsidiarité</a:t>
            </a:r>
            <a:r>
              <a:rPr lang="fr-FR" sz="2000" dirty="0" smtClean="0">
                <a:solidFill>
                  <a:schemeClr val="tx1">
                    <a:lumMod val="75000"/>
                    <a:lumOff val="25000"/>
                  </a:schemeClr>
                </a:solidFill>
              </a:rPr>
              <a:t> »</a:t>
            </a:r>
            <a:r>
              <a:rPr lang="fr-FR" dirty="0" smtClean="0">
                <a:solidFill>
                  <a:schemeClr val="tx1">
                    <a:lumMod val="75000"/>
                    <a:lumOff val="25000"/>
                  </a:schemeClr>
                </a:solidFill>
              </a:rPr>
              <a:t> (ne pas ajouter aux dispositifs existants)</a:t>
            </a:r>
          </a:p>
          <a:p>
            <a:pPr marL="630238" lvl="2" indent="-358775"/>
            <a:endParaRPr lang="fr-FR" sz="1100" dirty="0" smtClean="0">
              <a:solidFill>
                <a:schemeClr val="tx1">
                  <a:lumMod val="75000"/>
                  <a:lumOff val="25000"/>
                </a:schemeClr>
              </a:solidFill>
            </a:endParaRPr>
          </a:p>
          <a:p>
            <a:pPr marL="268288" indent="3175">
              <a:lnSpc>
                <a:spcPct val="150000"/>
              </a:lnSpc>
            </a:pPr>
            <a:r>
              <a:rPr lang="fr-FR" sz="2000" dirty="0" smtClean="0">
                <a:solidFill>
                  <a:schemeClr val="tx1">
                    <a:lumMod val="75000"/>
                    <a:lumOff val="25000"/>
                  </a:schemeClr>
                </a:solidFill>
                <a:sym typeface="Wingdings"/>
              </a:rPr>
              <a:t>   </a:t>
            </a:r>
            <a:r>
              <a:rPr lang="fr-FR" sz="2000" dirty="0" smtClean="0">
                <a:solidFill>
                  <a:schemeClr val="tx1">
                    <a:lumMod val="75000"/>
                    <a:lumOff val="25000"/>
                  </a:schemeClr>
                </a:solidFill>
              </a:rPr>
              <a:t>Avancer sur des </a:t>
            </a:r>
            <a:r>
              <a:rPr lang="fr-FR" sz="2000" b="1" dirty="0" smtClean="0">
                <a:solidFill>
                  <a:srgbClr val="3D5F8A"/>
                </a:solidFill>
              </a:rPr>
              <a:t>actions </a:t>
            </a:r>
            <a:r>
              <a:rPr lang="fr-FR" sz="2000" dirty="0" smtClean="0">
                <a:solidFill>
                  <a:schemeClr val="tx1">
                    <a:lumMod val="75000"/>
                    <a:lumOff val="25000"/>
                  </a:schemeClr>
                </a:solidFill>
              </a:rPr>
              <a:t>pragmatiques et réalistes </a:t>
            </a:r>
          </a:p>
          <a:p>
            <a:pPr marL="268288" indent="-268288"/>
            <a:endParaRPr lang="fr-FR" sz="2100" dirty="0" smtClean="0">
              <a:solidFill>
                <a:srgbClr val="3D5F8A"/>
              </a:solidFill>
            </a:endParaRPr>
          </a:p>
          <a:p>
            <a:pPr marL="268288" indent="-268288"/>
            <a:endParaRPr lang="fr-FR" sz="2100" dirty="0" smtClean="0">
              <a:solidFill>
                <a:srgbClr val="3D5F8A"/>
              </a:solidFill>
            </a:endParaRPr>
          </a:p>
          <a:p>
            <a:pPr marL="268288" indent="-268288"/>
            <a:endParaRPr lang="fr-FR" sz="2100" dirty="0" smtClean="0">
              <a:solidFill>
                <a:srgbClr val="3D5F8A"/>
              </a:solidFill>
            </a:endParaRPr>
          </a:p>
          <a:p>
            <a:pPr marL="268288" indent="-268288"/>
            <a:endParaRPr lang="fr-FR" sz="2100" dirty="0" smtClean="0">
              <a:solidFill>
                <a:schemeClr val="tx1">
                  <a:lumMod val="75000"/>
                  <a:lumOff val="25000"/>
                </a:schemeClr>
              </a:solidFill>
            </a:endParaRPr>
          </a:p>
          <a:p>
            <a:pPr marL="268288" indent="-268288"/>
            <a:endParaRPr lang="fr-FR" sz="500" dirty="0" smtClean="0">
              <a:solidFill>
                <a:schemeClr val="tx1">
                  <a:lumMod val="75000"/>
                  <a:lumOff val="25000"/>
                </a:schemeClr>
              </a:solidFill>
            </a:endParaRPr>
          </a:p>
          <a:p>
            <a:pPr marL="628650" indent="-442913" algn="just"/>
            <a:r>
              <a:rPr lang="fr-FR" sz="2000" dirty="0" smtClean="0">
                <a:solidFill>
                  <a:schemeClr val="tx1">
                    <a:lumMod val="75000"/>
                    <a:lumOff val="25000"/>
                  </a:schemeClr>
                </a:solidFill>
              </a:rPr>
              <a:t>				</a:t>
            </a:r>
          </a:p>
          <a:p>
            <a:pPr marL="628650" indent="-442913" algn="just"/>
            <a:endParaRPr lang="fr-FR" sz="2000" dirty="0" smtClean="0">
              <a:solidFill>
                <a:schemeClr val="tx1">
                  <a:lumMod val="75000"/>
                  <a:lumOff val="25000"/>
                </a:schemeClr>
              </a:solidFill>
            </a:endParaRPr>
          </a:p>
          <a:p>
            <a:pPr marL="628650" indent="-442913" algn="just"/>
            <a:endParaRPr lang="fr-FR" sz="2000" dirty="0" smtClean="0">
              <a:solidFill>
                <a:schemeClr val="tx1">
                  <a:lumMod val="75000"/>
                  <a:lumOff val="25000"/>
                </a:schemeClr>
              </a:solidFill>
            </a:endParaRPr>
          </a:p>
          <a:p>
            <a:pPr marL="628650" indent="-442913" algn="just"/>
            <a:endParaRPr lang="fr-FR" sz="2000" dirty="0" smtClean="0">
              <a:solidFill>
                <a:schemeClr val="tx1">
                  <a:lumMod val="75000"/>
                  <a:lumOff val="25000"/>
                </a:schemeClr>
              </a:solidFill>
            </a:endParaRPr>
          </a:p>
          <a:p>
            <a:pPr marL="628650" indent="-442913" algn="just"/>
            <a:endParaRPr lang="fr-FR" sz="2000" dirty="0" smtClean="0">
              <a:solidFill>
                <a:schemeClr val="tx1">
                  <a:lumMod val="75000"/>
                  <a:lumOff val="25000"/>
                </a:schemeClr>
              </a:solidFill>
            </a:endParaRPr>
          </a:p>
          <a:p>
            <a:pPr marL="628650" indent="-442913" algn="just"/>
            <a:endParaRPr lang="fr-FR" sz="2200" dirty="0" smtClean="0">
              <a:solidFill>
                <a:schemeClr val="tx1">
                  <a:lumMod val="75000"/>
                  <a:lumOff val="25000"/>
                </a:schemeClr>
              </a:solidFill>
            </a:endParaRPr>
          </a:p>
          <a:p>
            <a:pPr lvl="0"/>
            <a:endParaRPr lang="fr-FR" sz="2200" b="1" dirty="0" smtClean="0">
              <a:solidFill>
                <a:schemeClr val="tx1">
                  <a:lumMod val="75000"/>
                  <a:lumOff val="25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416496" y="404665"/>
            <a:ext cx="9289032" cy="1483776"/>
          </a:xfrm>
          <a:prstGeom prst="rect">
            <a:avLst/>
          </a:prstGeom>
          <a:noFill/>
          <a:ln w="9525">
            <a:noFill/>
            <a:miter lim="800000"/>
            <a:headEnd/>
            <a:tailEnd/>
          </a:ln>
        </p:spPr>
        <p:txBody>
          <a:bodyPr wrap="square" lIns="67346" tIns="33673" rIns="67346" bIns="33673">
            <a:spAutoFit/>
          </a:bodyPr>
          <a:lstStyle/>
          <a:p>
            <a:pPr>
              <a:spcBef>
                <a:spcPts val="0"/>
              </a:spcBef>
            </a:pPr>
            <a:r>
              <a:rPr lang="fr-FR" sz="2800" b="1" dirty="0" smtClean="0">
                <a:solidFill>
                  <a:srgbClr val="AD006D"/>
                </a:solidFill>
                <a:latin typeface="ScalaSans" pitchFamily="80" charset="0"/>
              </a:rPr>
              <a:t>Le PNSP : l’un des leviers de la SNS</a:t>
            </a:r>
          </a:p>
          <a:p>
            <a:pPr>
              <a:spcBef>
                <a:spcPts val="0"/>
              </a:spcBef>
            </a:pPr>
            <a:r>
              <a:rPr lang="fr-FR" sz="2800" dirty="0" smtClean="0">
                <a:solidFill>
                  <a:srgbClr val="00B050"/>
                </a:solidFill>
                <a:latin typeface="ScalaSans" pitchFamily="80" charset="0"/>
              </a:rPr>
              <a:t> </a:t>
            </a:r>
          </a:p>
          <a:p>
            <a:pPr>
              <a:spcBef>
                <a:spcPts val="0"/>
              </a:spcBef>
            </a:pPr>
            <a:r>
              <a:rPr lang="fr-FR" sz="3600" dirty="0" smtClean="0">
                <a:solidFill>
                  <a:srgbClr val="AD006D"/>
                </a:solidFill>
                <a:latin typeface="ScalaSans" pitchFamily="80" charset="0"/>
              </a:rPr>
              <a:t>  </a:t>
            </a:r>
            <a:endParaRPr lang="fr-FR" sz="3600" i="1" dirty="0" smtClean="0">
              <a:solidFill>
                <a:srgbClr val="AD006D"/>
              </a:solidFill>
              <a:latin typeface="ScalaSans" pitchFamily="80" charset="0"/>
            </a:endParaRPr>
          </a:p>
        </p:txBody>
      </p:sp>
      <p:sp>
        <p:nvSpPr>
          <p:cNvPr id="6" name="ZoneTexte 3"/>
          <p:cNvSpPr txBox="1">
            <a:spLocks noChangeArrowheads="1"/>
          </p:cNvSpPr>
          <p:nvPr/>
        </p:nvSpPr>
        <p:spPr bwMode="auto">
          <a:xfrm>
            <a:off x="488504" y="1556792"/>
            <a:ext cx="9145016" cy="677060"/>
          </a:xfrm>
          <a:prstGeom prst="rect">
            <a:avLst/>
          </a:prstGeom>
          <a:noFill/>
          <a:ln w="9525">
            <a:noFill/>
            <a:miter lim="800000"/>
            <a:headEnd/>
            <a:tailEnd/>
          </a:ln>
        </p:spPr>
        <p:txBody>
          <a:bodyPr wrap="square" lIns="91394" tIns="45696" rIns="91394" bIns="45696">
            <a:spAutoFit/>
          </a:bodyPr>
          <a:lstStyle/>
          <a:p>
            <a:pPr>
              <a:buClr>
                <a:srgbClr val="FF00FF"/>
              </a:buClr>
            </a:pPr>
            <a:r>
              <a:rPr lang="fr-FR" sz="2000" dirty="0" smtClean="0">
                <a:solidFill>
                  <a:schemeClr val="tx1">
                    <a:lumMod val="75000"/>
                    <a:lumOff val="25000"/>
                  </a:schemeClr>
                </a:solidFill>
              </a:rPr>
              <a:t> </a:t>
            </a:r>
            <a:endParaRPr lang="fr-FR" sz="2000" dirty="0" smtClean="0">
              <a:solidFill>
                <a:srgbClr val="3D5F8A"/>
              </a:solidFill>
            </a:endParaRPr>
          </a:p>
          <a:p>
            <a:pPr>
              <a:buClr>
                <a:srgbClr val="FF00FF"/>
              </a:buClr>
            </a:pPr>
            <a:endParaRPr lang="fr-FR" dirty="0">
              <a:solidFill>
                <a:schemeClr val="tx1">
                  <a:lumMod val="75000"/>
                  <a:lumOff val="25000"/>
                </a:schemeClr>
              </a:solidFill>
            </a:endParaRPr>
          </a:p>
        </p:txBody>
      </p:sp>
      <p:sp>
        <p:nvSpPr>
          <p:cNvPr id="7" name="ZoneTexte 6"/>
          <p:cNvSpPr txBox="1"/>
          <p:nvPr/>
        </p:nvSpPr>
        <p:spPr>
          <a:xfrm>
            <a:off x="488504" y="1124744"/>
            <a:ext cx="9217024" cy="6186309"/>
          </a:xfrm>
          <a:prstGeom prst="rect">
            <a:avLst/>
          </a:prstGeom>
          <a:noFill/>
        </p:spPr>
        <p:txBody>
          <a:bodyPr wrap="square" rtlCol="0">
            <a:spAutoFit/>
          </a:bodyPr>
          <a:lstStyle/>
          <a:p>
            <a:r>
              <a:rPr lang="fr-FR" b="1" i="1" dirty="0" smtClean="0">
                <a:solidFill>
                  <a:srgbClr val="00B050"/>
                </a:solidFill>
              </a:rPr>
              <a:t>Des convergences </a:t>
            </a:r>
            <a:r>
              <a:rPr lang="fr-FR" i="1" dirty="0" smtClean="0"/>
              <a:t>: </a:t>
            </a:r>
          </a:p>
          <a:p>
            <a:endParaRPr lang="fr-FR" dirty="0" smtClean="0"/>
          </a:p>
          <a:p>
            <a:r>
              <a:rPr lang="fr-FR" dirty="0" smtClean="0"/>
              <a:t>L’enjeu de la transversalité, la promotion d’une meilleure association du patient, l’amélioration de la gestion des risques sanitaires, le renforcement de l’exercice en équipe, le développement de la recherche et de la formation en lien avec le recours à des technologies innovantes et en privilégiant l’</a:t>
            </a:r>
            <a:r>
              <a:rPr lang="fr-FR" dirty="0" err="1" smtClean="0"/>
              <a:t>interfiliarité</a:t>
            </a:r>
            <a:r>
              <a:rPr lang="fr-FR" dirty="0" smtClean="0"/>
              <a:t> , une meilleure implication des représentants des usagers dans le système de santé, etc.</a:t>
            </a:r>
          </a:p>
          <a:p>
            <a:endParaRPr lang="fr-FR" dirty="0" smtClean="0"/>
          </a:p>
          <a:p>
            <a:r>
              <a:rPr lang="fr-FR" b="1" i="1" dirty="0" smtClean="0">
                <a:solidFill>
                  <a:srgbClr val="00B050"/>
                </a:solidFill>
                <a:latin typeface="ScalaSans" pitchFamily="80" charset="0"/>
              </a:rPr>
              <a:t>…exemples : </a:t>
            </a:r>
          </a:p>
          <a:p>
            <a:endParaRPr lang="fr-FR" b="1" dirty="0" smtClean="0"/>
          </a:p>
          <a:p>
            <a:r>
              <a:rPr lang="fr-FR" i="1" dirty="0" smtClean="0">
                <a:solidFill>
                  <a:srgbClr val="AD006D"/>
                </a:solidFill>
              </a:rPr>
              <a:t>La SNS repose sur une vision où le patient, l’usager, doit devenir le premier acteur de sa santé </a:t>
            </a:r>
            <a:r>
              <a:rPr lang="fr-FR" dirty="0" smtClean="0"/>
              <a:t>(intro) … </a:t>
            </a:r>
            <a:r>
              <a:rPr lang="fr-FR" i="1" dirty="0" smtClean="0">
                <a:solidFill>
                  <a:srgbClr val="AD006D"/>
                </a:solidFill>
              </a:rPr>
              <a:t>forte implication des citoyens dans la veille sanitaire </a:t>
            </a:r>
            <a:r>
              <a:rPr lang="fr-FR" dirty="0" smtClean="0"/>
              <a:t>(1.2)</a:t>
            </a:r>
          </a:p>
          <a:p>
            <a:endParaRPr lang="fr-FR" dirty="0" smtClean="0"/>
          </a:p>
          <a:p>
            <a:pPr marL="355600">
              <a:buFont typeface="Wingdings" pitchFamily="2" charset="2"/>
              <a:buChar char="Ø"/>
            </a:pPr>
            <a:r>
              <a:rPr lang="fr-FR" b="1" dirty="0" smtClean="0"/>
              <a:t>PNSP</a:t>
            </a:r>
            <a:r>
              <a:rPr lang="fr-FR" dirty="0" smtClean="0"/>
              <a:t> : renforcer le partenariat dans la relation soignant-soigné, informer le patient, faire qu’il soit </a:t>
            </a:r>
            <a:r>
              <a:rPr lang="fr-FR" dirty="0" err="1" smtClean="0"/>
              <a:t>co-acteur</a:t>
            </a:r>
            <a:r>
              <a:rPr lang="fr-FR" dirty="0" smtClean="0"/>
              <a:t> de sa sécurité , développer la représentation des usagers</a:t>
            </a:r>
          </a:p>
          <a:p>
            <a:pPr marL="723900" lvl="1" indent="-266700"/>
            <a:endParaRPr lang="fr-FR" sz="1050" dirty="0" smtClean="0"/>
          </a:p>
          <a:p>
            <a:pPr marL="723900" lvl="1" indent="-266700"/>
            <a:r>
              <a:rPr lang="fr-FR" dirty="0" smtClean="0"/>
              <a:t>Ex  de livrables du PNSP : compétences relationnelles, communication optimisée, campagnes d’information, possibilité pour le patient hospitalisé de signaler une anomalie liée aux soins, </a:t>
            </a:r>
            <a:r>
              <a:rPr lang="fr-FR" dirty="0" err="1" smtClean="0"/>
              <a:t>etc</a:t>
            </a:r>
            <a:endParaRPr lang="fr-FR" dirty="0" smtClean="0"/>
          </a:p>
          <a:p>
            <a:pPr lvl="1"/>
            <a:endParaRPr lang="fr-FR" dirty="0" smtClean="0"/>
          </a:p>
          <a:p>
            <a:endParaRPr lang="fr-FR" dirty="0" smtClean="0"/>
          </a:p>
          <a:p>
            <a:endParaRPr lang="fr-F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488504" y="332656"/>
            <a:ext cx="9217024" cy="1052889"/>
          </a:xfrm>
          <a:prstGeom prst="rect">
            <a:avLst/>
          </a:prstGeom>
          <a:noFill/>
          <a:ln w="9525">
            <a:noFill/>
            <a:miter lim="800000"/>
            <a:headEnd/>
            <a:tailEnd/>
          </a:ln>
        </p:spPr>
        <p:txBody>
          <a:bodyPr wrap="square" lIns="67346" tIns="33673" rIns="67346" bIns="33673">
            <a:spAutoFit/>
          </a:bodyPr>
          <a:lstStyle/>
          <a:p>
            <a:pPr>
              <a:spcBef>
                <a:spcPts val="0"/>
              </a:spcBef>
            </a:pPr>
            <a:r>
              <a:rPr lang="fr-FR" sz="2800" b="1" dirty="0" smtClean="0">
                <a:solidFill>
                  <a:srgbClr val="AD006D"/>
                </a:solidFill>
                <a:latin typeface="ScalaSans" pitchFamily="80" charset="0"/>
              </a:rPr>
              <a:t>Le PNSP : l’un des leviers de la SNS</a:t>
            </a:r>
            <a:r>
              <a:rPr lang="fr-FR" sz="2800" dirty="0" smtClean="0">
                <a:solidFill>
                  <a:srgbClr val="AD006D"/>
                </a:solidFill>
                <a:latin typeface="ScalaSans" pitchFamily="80" charset="0"/>
              </a:rPr>
              <a:t> </a:t>
            </a:r>
          </a:p>
          <a:p>
            <a:pPr>
              <a:spcBef>
                <a:spcPts val="0"/>
              </a:spcBef>
            </a:pPr>
            <a:endParaRPr lang="fr-FR" sz="3600" i="1" dirty="0" smtClean="0">
              <a:solidFill>
                <a:srgbClr val="AD006D"/>
              </a:solidFill>
              <a:latin typeface="ScalaSans" pitchFamily="80" charset="0"/>
            </a:endParaRPr>
          </a:p>
        </p:txBody>
      </p:sp>
      <p:sp>
        <p:nvSpPr>
          <p:cNvPr id="6" name="ZoneTexte 3"/>
          <p:cNvSpPr txBox="1">
            <a:spLocks noChangeArrowheads="1"/>
          </p:cNvSpPr>
          <p:nvPr/>
        </p:nvSpPr>
        <p:spPr bwMode="auto">
          <a:xfrm>
            <a:off x="488504" y="1556792"/>
            <a:ext cx="9145016" cy="677060"/>
          </a:xfrm>
          <a:prstGeom prst="rect">
            <a:avLst/>
          </a:prstGeom>
          <a:noFill/>
          <a:ln w="9525">
            <a:noFill/>
            <a:miter lim="800000"/>
            <a:headEnd/>
            <a:tailEnd/>
          </a:ln>
        </p:spPr>
        <p:txBody>
          <a:bodyPr wrap="square" lIns="91394" tIns="45696" rIns="91394" bIns="45696">
            <a:spAutoFit/>
          </a:bodyPr>
          <a:lstStyle/>
          <a:p>
            <a:pPr>
              <a:buClr>
                <a:srgbClr val="FF00FF"/>
              </a:buClr>
            </a:pPr>
            <a:r>
              <a:rPr lang="fr-FR" sz="2000" dirty="0" smtClean="0">
                <a:solidFill>
                  <a:schemeClr val="tx1">
                    <a:lumMod val="75000"/>
                    <a:lumOff val="25000"/>
                  </a:schemeClr>
                </a:solidFill>
              </a:rPr>
              <a:t> </a:t>
            </a:r>
            <a:endParaRPr lang="fr-FR" sz="2000" dirty="0" smtClean="0">
              <a:solidFill>
                <a:srgbClr val="3D5F8A"/>
              </a:solidFill>
            </a:endParaRPr>
          </a:p>
          <a:p>
            <a:pPr>
              <a:buClr>
                <a:srgbClr val="FF00FF"/>
              </a:buClr>
            </a:pPr>
            <a:endParaRPr lang="fr-FR" dirty="0">
              <a:solidFill>
                <a:schemeClr val="tx1">
                  <a:lumMod val="75000"/>
                  <a:lumOff val="25000"/>
                </a:schemeClr>
              </a:solidFill>
            </a:endParaRPr>
          </a:p>
        </p:txBody>
      </p:sp>
      <p:sp>
        <p:nvSpPr>
          <p:cNvPr id="7" name="ZoneTexte 6"/>
          <p:cNvSpPr txBox="1"/>
          <p:nvPr/>
        </p:nvSpPr>
        <p:spPr>
          <a:xfrm>
            <a:off x="488504" y="908720"/>
            <a:ext cx="9073008" cy="5516895"/>
          </a:xfrm>
          <a:prstGeom prst="rect">
            <a:avLst/>
          </a:prstGeom>
          <a:noFill/>
        </p:spPr>
        <p:txBody>
          <a:bodyPr wrap="square" rtlCol="0">
            <a:spAutoFit/>
          </a:bodyPr>
          <a:lstStyle/>
          <a:p>
            <a:pPr lvl="1" indent="-336550"/>
            <a:r>
              <a:rPr lang="fr-FR" b="1" i="1" dirty="0" smtClean="0">
                <a:solidFill>
                  <a:srgbClr val="00B050"/>
                </a:solidFill>
              </a:rPr>
              <a:t>exemples :</a:t>
            </a:r>
          </a:p>
          <a:p>
            <a:pPr lvl="1" indent="-336550"/>
            <a:endParaRPr lang="fr-FR" sz="900" b="1" i="1" dirty="0" smtClean="0">
              <a:solidFill>
                <a:srgbClr val="00B050"/>
              </a:solidFill>
            </a:endParaRPr>
          </a:p>
          <a:p>
            <a:pPr lvl="1" indent="-336550"/>
            <a:r>
              <a:rPr lang="fr-FR" i="1" dirty="0" smtClean="0">
                <a:solidFill>
                  <a:srgbClr val="AD006D"/>
                </a:solidFill>
              </a:rPr>
              <a:t>SNS : Mettre en place un </a:t>
            </a:r>
            <a:r>
              <a:rPr lang="fr-FR" b="1" i="1" dirty="0" smtClean="0">
                <a:solidFill>
                  <a:srgbClr val="AD006D"/>
                </a:solidFill>
              </a:rPr>
              <a:t>appui aux équipes de proximité</a:t>
            </a:r>
            <a:r>
              <a:rPr lang="fr-FR" b="1" dirty="0" smtClean="0"/>
              <a:t>  </a:t>
            </a:r>
            <a:r>
              <a:rPr lang="fr-FR" dirty="0" smtClean="0"/>
              <a:t>(2.1.1.1)</a:t>
            </a:r>
          </a:p>
          <a:p>
            <a:pPr lvl="1" indent="19050">
              <a:buFont typeface="Wingdings" pitchFamily="2" charset="2"/>
              <a:buChar char="Ø"/>
            </a:pPr>
            <a:r>
              <a:rPr lang="fr-FR" dirty="0" smtClean="0"/>
              <a:t>PNSP : soutien aux professionnels participant à des démarches de transparence et d’analyse </a:t>
            </a:r>
            <a:r>
              <a:rPr lang="fr-FR" dirty="0" err="1" smtClean="0"/>
              <a:t>pluriprofessionnelle</a:t>
            </a:r>
            <a:r>
              <a:rPr lang="fr-FR" dirty="0" smtClean="0"/>
              <a:t> de leurs pratiques, soutien aux RMM</a:t>
            </a:r>
          </a:p>
          <a:p>
            <a:pPr marL="355600" lvl="1" indent="0"/>
            <a:r>
              <a:rPr lang="fr-FR" dirty="0" smtClean="0"/>
              <a:t>ville hôpital, meilleure prise en compte de l’équipe, dispositif régional d’appui aux professionnels cohérent et structuré</a:t>
            </a:r>
          </a:p>
          <a:p>
            <a:endParaRPr lang="fr-FR" sz="1050" dirty="0" smtClean="0"/>
          </a:p>
          <a:p>
            <a:r>
              <a:rPr lang="fr-FR" i="1" dirty="0" smtClean="0">
                <a:solidFill>
                  <a:srgbClr val="AD006D"/>
                </a:solidFill>
              </a:rPr>
              <a:t>SNS : Evaluer la </a:t>
            </a:r>
            <a:r>
              <a:rPr lang="fr-FR" b="1" i="1" dirty="0" smtClean="0">
                <a:solidFill>
                  <a:srgbClr val="AD006D"/>
                </a:solidFill>
              </a:rPr>
              <a:t>pertinence</a:t>
            </a:r>
            <a:r>
              <a:rPr lang="fr-FR" i="1" dirty="0" smtClean="0">
                <a:solidFill>
                  <a:srgbClr val="AD006D"/>
                </a:solidFill>
              </a:rPr>
              <a:t> et la qualité des actes et des prises en charge</a:t>
            </a:r>
            <a:r>
              <a:rPr lang="fr-FR" dirty="0" smtClean="0">
                <a:solidFill>
                  <a:srgbClr val="AD006D"/>
                </a:solidFill>
              </a:rPr>
              <a:t> (2.1.1.4)</a:t>
            </a:r>
            <a:endParaRPr lang="fr-FR" dirty="0" smtClean="0">
              <a:solidFill>
                <a:schemeClr val="tx2"/>
              </a:solidFill>
            </a:endParaRPr>
          </a:p>
          <a:p>
            <a:pPr lvl="1">
              <a:buFont typeface="Wingdings" pitchFamily="2" charset="2"/>
              <a:buChar char="Ø"/>
            </a:pPr>
            <a:r>
              <a:rPr lang="fr-FR" dirty="0" smtClean="0"/>
              <a:t>PNSP : pertinence des actes, des soins et des parcours = critère de leur sécurité</a:t>
            </a:r>
          </a:p>
          <a:p>
            <a:pPr>
              <a:buFont typeface="Wingdings" pitchFamily="2" charset="2"/>
              <a:buChar char="Ø"/>
            </a:pPr>
            <a:endParaRPr lang="fr-FR" sz="900" dirty="0" smtClean="0"/>
          </a:p>
          <a:p>
            <a:r>
              <a:rPr lang="fr-FR" i="1" dirty="0" smtClean="0">
                <a:solidFill>
                  <a:srgbClr val="AD006D"/>
                </a:solidFill>
              </a:rPr>
              <a:t>SNS  : Des </a:t>
            </a:r>
            <a:r>
              <a:rPr lang="fr-FR" b="1" i="1" dirty="0" smtClean="0">
                <a:solidFill>
                  <a:srgbClr val="AD006D"/>
                </a:solidFill>
              </a:rPr>
              <a:t>formations</a:t>
            </a:r>
            <a:r>
              <a:rPr lang="fr-FR" i="1" dirty="0" smtClean="0">
                <a:solidFill>
                  <a:srgbClr val="AD006D"/>
                </a:solidFill>
              </a:rPr>
              <a:t> et un accompagnement des professionnels de santé </a:t>
            </a:r>
            <a:r>
              <a:rPr lang="fr-FR" b="1" i="1" dirty="0" smtClean="0">
                <a:solidFill>
                  <a:srgbClr val="AD006D"/>
                </a:solidFill>
              </a:rPr>
              <a:t>adaptés </a:t>
            </a:r>
            <a:r>
              <a:rPr lang="fr-FR" i="1" dirty="0" smtClean="0">
                <a:solidFill>
                  <a:srgbClr val="AD006D"/>
                </a:solidFill>
              </a:rPr>
              <a:t>aux besoins des patients et aux évolutions de l’organisation des soins, des techniques et des pratiques </a:t>
            </a:r>
            <a:r>
              <a:rPr lang="fr-FR" dirty="0" smtClean="0">
                <a:solidFill>
                  <a:srgbClr val="AD006D"/>
                </a:solidFill>
              </a:rPr>
              <a:t>(2.3.1) </a:t>
            </a:r>
            <a:r>
              <a:rPr lang="fr-FR" i="1" dirty="0" smtClean="0">
                <a:solidFill>
                  <a:srgbClr val="AD006D"/>
                </a:solidFill>
              </a:rPr>
              <a:t>création de </a:t>
            </a:r>
            <a:r>
              <a:rPr lang="fr-FR" b="1" i="1" dirty="0" smtClean="0">
                <a:solidFill>
                  <a:srgbClr val="AD006D"/>
                </a:solidFill>
              </a:rPr>
              <a:t>centres de simulation </a:t>
            </a:r>
            <a:r>
              <a:rPr lang="fr-FR" dirty="0" smtClean="0">
                <a:solidFill>
                  <a:srgbClr val="AD006D"/>
                </a:solidFill>
              </a:rPr>
              <a:t>(2.3.2) </a:t>
            </a:r>
            <a:r>
              <a:rPr lang="fr-FR" i="1" dirty="0" smtClean="0">
                <a:solidFill>
                  <a:srgbClr val="AD006D"/>
                </a:solidFill>
              </a:rPr>
              <a:t>s’adapter à un </a:t>
            </a:r>
            <a:r>
              <a:rPr lang="fr-FR" b="1" i="1" dirty="0" smtClean="0">
                <a:solidFill>
                  <a:srgbClr val="AD006D"/>
                </a:solidFill>
              </a:rPr>
              <a:t>exercice pluridisciplinaire</a:t>
            </a:r>
            <a:r>
              <a:rPr lang="fr-FR" i="1" dirty="0" smtClean="0">
                <a:solidFill>
                  <a:srgbClr val="AD006D"/>
                </a:solidFill>
              </a:rPr>
              <a:t>, programmes pluri-professionnels d’amélioration de la qualité et de la sécurité des pratiques </a:t>
            </a:r>
            <a:r>
              <a:rPr lang="fr-FR" dirty="0" smtClean="0">
                <a:solidFill>
                  <a:srgbClr val="AD006D"/>
                </a:solidFill>
              </a:rPr>
              <a:t>(2.3.3)</a:t>
            </a:r>
            <a:endParaRPr lang="fr-FR" dirty="0" smtClean="0">
              <a:solidFill>
                <a:schemeClr val="tx2"/>
              </a:solidFill>
            </a:endParaRPr>
          </a:p>
          <a:p>
            <a:pPr marL="355600" defTabSz="531813">
              <a:buFont typeface="Wingdings" pitchFamily="2" charset="2"/>
              <a:buChar char="Ø"/>
            </a:pPr>
            <a:r>
              <a:rPr lang="fr-FR" dirty="0" smtClean="0">
                <a:solidFill>
                  <a:schemeClr val="tx2"/>
                </a:solidFill>
              </a:rPr>
              <a:t>PNSP : retour d’expériences en équipe, formation initiale en </a:t>
            </a:r>
            <a:r>
              <a:rPr lang="fr-FR" dirty="0" err="1" smtClean="0">
                <a:solidFill>
                  <a:schemeClr val="tx2"/>
                </a:solidFill>
              </a:rPr>
              <a:t>interfilière</a:t>
            </a:r>
            <a:r>
              <a:rPr lang="fr-FR" dirty="0" smtClean="0">
                <a:solidFill>
                  <a:schemeClr val="tx2"/>
                </a:solidFill>
              </a:rPr>
              <a:t>, formations à visée comportementale et relationnelle, culture commune inspirée de la pratique clinique, dimension « équipe » dans les programmes de DPC, développement de la simulation en santé et autres méthodes de formation innovantes</a:t>
            </a:r>
          </a:p>
          <a:p>
            <a:endParaRPr lang="fr-F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560512" y="476672"/>
            <a:ext cx="9145016" cy="622001"/>
          </a:xfrm>
          <a:prstGeom prst="rect">
            <a:avLst/>
          </a:prstGeom>
          <a:noFill/>
          <a:ln w="9525">
            <a:noFill/>
            <a:miter lim="800000"/>
            <a:headEnd/>
            <a:tailEnd/>
          </a:ln>
        </p:spPr>
        <p:txBody>
          <a:bodyPr wrap="square" lIns="67346" tIns="33673" rIns="67346" bIns="33673">
            <a:spAutoFit/>
          </a:bodyPr>
          <a:lstStyle/>
          <a:p>
            <a:pPr>
              <a:spcBef>
                <a:spcPts val="0"/>
              </a:spcBef>
            </a:pPr>
            <a:r>
              <a:rPr lang="fr-FR" sz="3600" dirty="0" smtClean="0">
                <a:solidFill>
                  <a:srgbClr val="AD006D"/>
                </a:solidFill>
                <a:latin typeface="ScalaSans" pitchFamily="80" charset="0"/>
              </a:rPr>
              <a:t>4 axes retenus pour le PNSP </a:t>
            </a:r>
            <a:endParaRPr lang="fr-FR" sz="3600" i="1" dirty="0" smtClean="0">
              <a:solidFill>
                <a:srgbClr val="AD006D"/>
              </a:solidFill>
              <a:latin typeface="ScalaSans" pitchFamily="80" charset="0"/>
            </a:endParaRPr>
          </a:p>
        </p:txBody>
      </p:sp>
      <p:sp>
        <p:nvSpPr>
          <p:cNvPr id="7" name="Rectangle 6"/>
          <p:cNvSpPr/>
          <p:nvPr/>
        </p:nvSpPr>
        <p:spPr>
          <a:xfrm>
            <a:off x="1064568" y="1340768"/>
            <a:ext cx="9073008" cy="8263801"/>
          </a:xfrm>
          <a:prstGeom prst="rect">
            <a:avLst/>
          </a:prstGeom>
        </p:spPr>
        <p:txBody>
          <a:bodyPr wrap="square">
            <a:spAutoFit/>
          </a:bodyPr>
          <a:lstStyle/>
          <a:p>
            <a:r>
              <a:rPr lang="fr-FR" sz="2400" b="1" dirty="0" smtClean="0">
                <a:solidFill>
                  <a:srgbClr val="3D5F8A"/>
                </a:solidFill>
              </a:rPr>
              <a:t>Information du patient, patient </a:t>
            </a:r>
            <a:r>
              <a:rPr lang="fr-FR" sz="2400" b="1" dirty="0" err="1" smtClean="0">
                <a:solidFill>
                  <a:srgbClr val="3D5F8A"/>
                </a:solidFill>
              </a:rPr>
              <a:t>co-acteur</a:t>
            </a:r>
            <a:r>
              <a:rPr lang="fr-FR" sz="2400" b="1" dirty="0" smtClean="0">
                <a:solidFill>
                  <a:srgbClr val="3D5F8A"/>
                </a:solidFill>
              </a:rPr>
              <a:t> de sa sécurité </a:t>
            </a:r>
          </a:p>
          <a:p>
            <a:pPr lvl="1">
              <a:buClr>
                <a:schemeClr val="tx1">
                  <a:lumMod val="75000"/>
                  <a:lumOff val="25000"/>
                </a:schemeClr>
              </a:buClr>
            </a:pPr>
            <a:r>
              <a:rPr lang="fr-FR" sz="1700" dirty="0" smtClean="0">
                <a:solidFill>
                  <a:schemeClr val="tx1">
                    <a:lumMod val="75000"/>
                    <a:lumOff val="25000"/>
                  </a:schemeClr>
                </a:solidFill>
              </a:rPr>
              <a:t>    Coordonnateur : Dr Gwenaël ROLLAND-JACOB, CH QUIMPER/CONCARNEA</a:t>
            </a:r>
            <a:r>
              <a:rPr lang="fr-FR" sz="1600" dirty="0" smtClean="0">
                <a:solidFill>
                  <a:schemeClr val="tx1">
                    <a:lumMod val="75000"/>
                    <a:lumOff val="25000"/>
                  </a:schemeClr>
                </a:solidFill>
              </a:rPr>
              <a:t>U</a:t>
            </a:r>
          </a:p>
          <a:p>
            <a:endParaRPr lang="fr-FR" sz="1100" dirty="0" smtClean="0">
              <a:solidFill>
                <a:srgbClr val="3D5F8A"/>
              </a:solidFill>
            </a:endParaRPr>
          </a:p>
          <a:p>
            <a:endParaRPr lang="fr-FR" sz="800" b="1" dirty="0" smtClean="0">
              <a:solidFill>
                <a:srgbClr val="3D5F8A"/>
              </a:solidFill>
            </a:endParaRPr>
          </a:p>
          <a:p>
            <a:r>
              <a:rPr lang="fr-FR" sz="2400" b="1" dirty="0" smtClean="0">
                <a:solidFill>
                  <a:srgbClr val="3D5F8A"/>
                </a:solidFill>
              </a:rPr>
              <a:t>Déclaration des évènements indésirables graves</a:t>
            </a:r>
          </a:p>
          <a:p>
            <a:pPr lvl="1">
              <a:buClr>
                <a:schemeClr val="tx1">
                  <a:lumMod val="75000"/>
                  <a:lumOff val="25000"/>
                </a:schemeClr>
              </a:buClr>
            </a:pPr>
            <a:r>
              <a:rPr lang="fr-FR" sz="1700" dirty="0" smtClean="0">
                <a:solidFill>
                  <a:schemeClr val="tx1">
                    <a:lumMod val="75000"/>
                    <a:lumOff val="25000"/>
                  </a:schemeClr>
                </a:solidFill>
              </a:rPr>
              <a:t>    Pilotage DGS</a:t>
            </a:r>
          </a:p>
          <a:p>
            <a:endParaRPr lang="fr-FR" sz="1600" b="1" dirty="0" smtClean="0">
              <a:solidFill>
                <a:srgbClr val="3D5F8A"/>
              </a:solidFill>
            </a:endParaRPr>
          </a:p>
          <a:p>
            <a:r>
              <a:rPr lang="fr-FR" sz="2400" b="1" dirty="0" smtClean="0">
                <a:solidFill>
                  <a:srgbClr val="3D5F8A"/>
                </a:solidFill>
              </a:rPr>
              <a:t>Formation, culture de sécurité, appui</a:t>
            </a:r>
          </a:p>
          <a:p>
            <a:pPr lvl="1">
              <a:buClr>
                <a:schemeClr val="tx1">
                  <a:lumMod val="75000"/>
                  <a:lumOff val="25000"/>
                </a:schemeClr>
              </a:buClr>
            </a:pPr>
            <a:r>
              <a:rPr lang="fr-FR" sz="1700" dirty="0" smtClean="0">
                <a:solidFill>
                  <a:schemeClr val="tx1">
                    <a:lumMod val="75000"/>
                    <a:lumOff val="25000"/>
                  </a:schemeClr>
                </a:solidFill>
              </a:rPr>
              <a:t>    Coordonnateur : Pr Bertrand MILLAT, CHU MONTPELLIER</a:t>
            </a:r>
          </a:p>
          <a:p>
            <a:endParaRPr lang="fr-FR" sz="1100" dirty="0" smtClean="0">
              <a:solidFill>
                <a:srgbClr val="3D5F8A"/>
              </a:solidFill>
            </a:endParaRPr>
          </a:p>
          <a:p>
            <a:r>
              <a:rPr lang="fr-FR" sz="2400" b="1" dirty="0" smtClean="0">
                <a:solidFill>
                  <a:srgbClr val="3D5F8A"/>
                </a:solidFill>
              </a:rPr>
              <a:t>Innovation, recherche</a:t>
            </a:r>
          </a:p>
          <a:p>
            <a:endParaRPr lang="fr-FR" sz="1100" b="1" dirty="0" smtClean="0">
              <a:solidFill>
                <a:srgbClr val="3D5F8A"/>
              </a:solidFill>
            </a:endParaRPr>
          </a:p>
          <a:p>
            <a:pPr lvl="1">
              <a:buClr>
                <a:schemeClr val="tx1">
                  <a:lumMod val="75000"/>
                  <a:lumOff val="25000"/>
                </a:schemeClr>
              </a:buClr>
              <a:buFont typeface="Wingdings" pitchFamily="2" charset="2"/>
              <a:buChar char="Ø"/>
            </a:pPr>
            <a:r>
              <a:rPr lang="fr-FR" sz="1700" b="1" dirty="0" smtClean="0">
                <a:solidFill>
                  <a:srgbClr val="3D5F8A"/>
                </a:solidFill>
              </a:rPr>
              <a:t>Recherche sur la sécurité des soins</a:t>
            </a:r>
          </a:p>
          <a:p>
            <a:pPr lvl="1">
              <a:buClr>
                <a:schemeClr val="tx1">
                  <a:lumMod val="75000"/>
                  <a:lumOff val="25000"/>
                </a:schemeClr>
              </a:buClr>
            </a:pPr>
            <a:r>
              <a:rPr lang="fr-FR" sz="1700" dirty="0" smtClean="0">
                <a:solidFill>
                  <a:schemeClr val="tx1">
                    <a:lumMod val="75000"/>
                    <a:lumOff val="25000"/>
                  </a:schemeClr>
                </a:solidFill>
              </a:rPr>
              <a:t>    Coordonnateur : Pr Patrice FRANCOIS, CHU GRENOBLE</a:t>
            </a:r>
          </a:p>
          <a:p>
            <a:pPr lvl="1">
              <a:buClr>
                <a:schemeClr val="tx1">
                  <a:lumMod val="75000"/>
                  <a:lumOff val="25000"/>
                </a:schemeClr>
              </a:buClr>
            </a:pPr>
            <a:endParaRPr lang="fr-FR" sz="1400" dirty="0" smtClean="0">
              <a:solidFill>
                <a:schemeClr val="tx1">
                  <a:lumMod val="75000"/>
                  <a:lumOff val="25000"/>
                </a:schemeClr>
              </a:solidFill>
            </a:endParaRPr>
          </a:p>
          <a:p>
            <a:pPr lvl="1">
              <a:buClr>
                <a:schemeClr val="tx1">
                  <a:lumMod val="75000"/>
                  <a:lumOff val="25000"/>
                </a:schemeClr>
              </a:buClr>
              <a:buFont typeface="Wingdings" pitchFamily="2" charset="2"/>
              <a:buChar char="Ø"/>
            </a:pPr>
            <a:r>
              <a:rPr lang="fr-FR" sz="1700" b="1" dirty="0" smtClean="0">
                <a:solidFill>
                  <a:srgbClr val="3D5F8A"/>
                </a:solidFill>
              </a:rPr>
              <a:t>Sécurité du patient dans le cadre de la recherche clinique </a:t>
            </a:r>
          </a:p>
          <a:p>
            <a:pPr lvl="1">
              <a:buClr>
                <a:schemeClr val="tx1">
                  <a:lumMod val="75000"/>
                  <a:lumOff val="25000"/>
                </a:schemeClr>
              </a:buClr>
            </a:pPr>
            <a:r>
              <a:rPr lang="fr-FR" sz="1700" dirty="0" smtClean="0">
                <a:solidFill>
                  <a:schemeClr val="tx1">
                    <a:lumMod val="75000"/>
                    <a:lumOff val="25000"/>
                  </a:schemeClr>
                </a:solidFill>
              </a:rPr>
              <a:t>    Coordonnateur : Pr François LEMAIRE</a:t>
            </a:r>
          </a:p>
          <a:p>
            <a:pPr marL="268288" indent="-268288"/>
            <a:endParaRPr lang="fr-FR" sz="2100" dirty="0" smtClean="0">
              <a:solidFill>
                <a:srgbClr val="3D5F8A"/>
              </a:solidFill>
            </a:endParaRPr>
          </a:p>
          <a:p>
            <a:pPr marL="268288" indent="-268288"/>
            <a:endParaRPr lang="fr-FR" sz="2100" dirty="0" smtClean="0">
              <a:solidFill>
                <a:srgbClr val="3D5F8A"/>
              </a:solidFill>
            </a:endParaRPr>
          </a:p>
          <a:p>
            <a:pPr marL="268288" indent="-268288"/>
            <a:endParaRPr lang="fr-FR" sz="2100" dirty="0" smtClean="0">
              <a:solidFill>
                <a:srgbClr val="3D5F8A"/>
              </a:solidFill>
            </a:endParaRPr>
          </a:p>
          <a:p>
            <a:pPr marL="268288" indent="-268288"/>
            <a:endParaRPr lang="fr-FR" sz="2100" dirty="0" smtClean="0">
              <a:solidFill>
                <a:schemeClr val="tx1">
                  <a:lumMod val="75000"/>
                  <a:lumOff val="25000"/>
                </a:schemeClr>
              </a:solidFill>
            </a:endParaRPr>
          </a:p>
          <a:p>
            <a:pPr marL="268288" indent="-268288"/>
            <a:endParaRPr lang="fr-FR" sz="500" dirty="0" smtClean="0">
              <a:solidFill>
                <a:schemeClr val="tx1">
                  <a:lumMod val="75000"/>
                  <a:lumOff val="25000"/>
                </a:schemeClr>
              </a:solidFill>
            </a:endParaRPr>
          </a:p>
          <a:p>
            <a:pPr marL="628650" indent="-442913" algn="just"/>
            <a:r>
              <a:rPr lang="fr-FR" sz="2000" dirty="0" smtClean="0">
                <a:solidFill>
                  <a:schemeClr val="tx1">
                    <a:lumMod val="75000"/>
                    <a:lumOff val="25000"/>
                  </a:schemeClr>
                </a:solidFill>
              </a:rPr>
              <a:t>				</a:t>
            </a:r>
          </a:p>
          <a:p>
            <a:pPr marL="628650" indent="-442913" algn="just"/>
            <a:endParaRPr lang="fr-FR" sz="2000" dirty="0" smtClean="0">
              <a:solidFill>
                <a:schemeClr val="tx1">
                  <a:lumMod val="75000"/>
                  <a:lumOff val="25000"/>
                </a:schemeClr>
              </a:solidFill>
            </a:endParaRPr>
          </a:p>
          <a:p>
            <a:pPr marL="628650" indent="-442913" algn="just"/>
            <a:endParaRPr lang="fr-FR" sz="2000" dirty="0" smtClean="0">
              <a:solidFill>
                <a:schemeClr val="tx1">
                  <a:lumMod val="75000"/>
                  <a:lumOff val="25000"/>
                </a:schemeClr>
              </a:solidFill>
            </a:endParaRPr>
          </a:p>
          <a:p>
            <a:pPr marL="628650" indent="-442913" algn="just"/>
            <a:endParaRPr lang="fr-FR" sz="2000" dirty="0" smtClean="0">
              <a:solidFill>
                <a:schemeClr val="tx1">
                  <a:lumMod val="75000"/>
                  <a:lumOff val="25000"/>
                </a:schemeClr>
              </a:solidFill>
            </a:endParaRPr>
          </a:p>
          <a:p>
            <a:pPr marL="628650" indent="-442913" algn="just"/>
            <a:endParaRPr lang="fr-FR" sz="2000" dirty="0" smtClean="0">
              <a:solidFill>
                <a:schemeClr val="tx1">
                  <a:lumMod val="75000"/>
                  <a:lumOff val="25000"/>
                </a:schemeClr>
              </a:solidFill>
            </a:endParaRPr>
          </a:p>
          <a:p>
            <a:pPr marL="628650" indent="-442913" algn="just"/>
            <a:endParaRPr lang="fr-FR" sz="2200" dirty="0" smtClean="0">
              <a:solidFill>
                <a:schemeClr val="tx1">
                  <a:lumMod val="75000"/>
                  <a:lumOff val="25000"/>
                </a:schemeClr>
              </a:solidFill>
            </a:endParaRPr>
          </a:p>
          <a:p>
            <a:pPr lvl="0"/>
            <a:endParaRPr lang="fr-FR" sz="2200" b="1" dirty="0" smtClean="0">
              <a:solidFill>
                <a:schemeClr val="tx1">
                  <a:lumMod val="75000"/>
                  <a:lumOff val="25000"/>
                </a:schemeClr>
              </a:solidFill>
            </a:endParaRPr>
          </a:p>
        </p:txBody>
      </p:sp>
      <p:sp>
        <p:nvSpPr>
          <p:cNvPr id="11" name="Ellipse 10"/>
          <p:cNvSpPr/>
          <p:nvPr/>
        </p:nvSpPr>
        <p:spPr bwMode="auto">
          <a:xfrm>
            <a:off x="632520" y="1340768"/>
            <a:ext cx="432048" cy="432048"/>
          </a:xfrm>
          <a:prstGeom prst="ellipse">
            <a:avLst/>
          </a:prstGeom>
          <a:solidFill>
            <a:srgbClr val="AD006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Arial" charset="0"/>
                <a:ea typeface="ＭＳ Ｐゴシック" pitchFamily="80" charset="-128"/>
              </a:rPr>
              <a:t>1</a:t>
            </a:r>
          </a:p>
        </p:txBody>
      </p:sp>
      <p:sp>
        <p:nvSpPr>
          <p:cNvPr id="12" name="Ellipse 11"/>
          <p:cNvSpPr/>
          <p:nvPr/>
        </p:nvSpPr>
        <p:spPr bwMode="auto">
          <a:xfrm>
            <a:off x="632520" y="2276872"/>
            <a:ext cx="432048" cy="432048"/>
          </a:xfrm>
          <a:prstGeom prst="ellipse">
            <a:avLst/>
          </a:prstGeom>
          <a:solidFill>
            <a:srgbClr val="AD006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Arial" charset="0"/>
                <a:ea typeface="ＭＳ Ｐゴシック" pitchFamily="80" charset="-128"/>
              </a:rPr>
              <a:t>2</a:t>
            </a:r>
          </a:p>
        </p:txBody>
      </p:sp>
      <p:sp>
        <p:nvSpPr>
          <p:cNvPr id="17" name="Ellipse 16"/>
          <p:cNvSpPr/>
          <p:nvPr/>
        </p:nvSpPr>
        <p:spPr bwMode="auto">
          <a:xfrm>
            <a:off x="632520" y="3212976"/>
            <a:ext cx="432048" cy="432048"/>
          </a:xfrm>
          <a:prstGeom prst="ellipse">
            <a:avLst/>
          </a:prstGeom>
          <a:solidFill>
            <a:srgbClr val="AD006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Arial" charset="0"/>
                <a:ea typeface="ＭＳ Ｐゴシック" pitchFamily="80" charset="-128"/>
              </a:rPr>
              <a:t>3</a:t>
            </a:r>
          </a:p>
        </p:txBody>
      </p:sp>
      <p:sp>
        <p:nvSpPr>
          <p:cNvPr id="18" name="Ellipse 17"/>
          <p:cNvSpPr/>
          <p:nvPr/>
        </p:nvSpPr>
        <p:spPr bwMode="auto">
          <a:xfrm>
            <a:off x="632520" y="4005064"/>
            <a:ext cx="432048" cy="432048"/>
          </a:xfrm>
          <a:prstGeom prst="ellipse">
            <a:avLst/>
          </a:prstGeom>
          <a:solidFill>
            <a:srgbClr val="AD006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2000" dirty="0" smtClean="0">
                <a:solidFill>
                  <a:schemeClr val="bg1"/>
                </a:solidFill>
              </a:rPr>
              <a:t>4</a:t>
            </a:r>
            <a:endParaRPr kumimoji="0" lang="fr-FR" sz="2000" b="0" i="0" u="none" strike="noStrike" cap="none" normalizeH="0" baseline="0" dirty="0" smtClean="0">
              <a:ln>
                <a:noFill/>
              </a:ln>
              <a:solidFill>
                <a:schemeClr val="bg1"/>
              </a:solidFill>
              <a:effectLst/>
              <a:latin typeface="Arial" charset="0"/>
              <a:ea typeface="ＭＳ Ｐゴシック" pitchFamily="80"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4083</TotalTime>
  <Words>1134</Words>
  <Application>Microsoft Office PowerPoint</Application>
  <PresentationFormat>Format A4 (210 x 297 mm)</PresentationFormat>
  <Paragraphs>369</Paragraphs>
  <Slides>17</Slides>
  <Notes>16</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7" baseType="lpstr">
      <vt:lpstr>ＭＳ Ｐゴシック</vt:lpstr>
      <vt:lpstr>Arial</vt:lpstr>
      <vt:lpstr>Calibri</vt:lpstr>
      <vt:lpstr>Eurostile</vt:lpstr>
      <vt:lpstr>ScalaSans</vt:lpstr>
      <vt:lpstr>Symbol</vt:lpstr>
      <vt:lpstr>Times New Roman</vt:lpstr>
      <vt:lpstr>Wingdings</vt:lpstr>
      <vt:lpstr>Nouvelle présentation</vt:lpstr>
      <vt:lpstr>Diapositive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Dgos</dc:subject>
  <dc:creator>cellule com</dc:creator>
  <cp:lastModifiedBy>GOUGET Bernard</cp:lastModifiedBy>
  <cp:revision>515</cp:revision>
  <dcterms:modified xsi:type="dcterms:W3CDTF">2013-11-27T17:06:10Z</dcterms:modified>
</cp:coreProperties>
</file>